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5" r:id="rId1"/>
  </p:sldMasterIdLst>
  <p:sldIdLst>
    <p:sldId id="256" r:id="rId2"/>
    <p:sldId id="257" r:id="rId3"/>
    <p:sldId id="258" r:id="rId4"/>
    <p:sldId id="259" r:id="rId5"/>
    <p:sldId id="261" r:id="rId6"/>
    <p:sldId id="262" r:id="rId7"/>
    <p:sldId id="263" r:id="rId8"/>
    <p:sldId id="268" r:id="rId9"/>
    <p:sldId id="269" r:id="rId10"/>
    <p:sldId id="270" r:id="rId11"/>
    <p:sldId id="271" r:id="rId12"/>
    <p:sldId id="264" r:id="rId13"/>
    <p:sldId id="265" r:id="rId14"/>
    <p:sldId id="260" r:id="rId15"/>
    <p:sldId id="266" r:id="rId16"/>
    <p:sldId id="267" r:id="rId17"/>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2" d="100"/>
          <a:sy n="82" d="100"/>
        </p:scale>
        <p:origin x="614"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ru-RU" smtClean="0"/>
              <a:t>Образец заголовка</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E8516D0E-37DD-4F99-811D-5F18CC3357BE}" type="datetimeFigureOut">
              <a:rPr lang="ru-RU" smtClean="0"/>
              <a:t>30.01.2022</a:t>
            </a:fld>
            <a:endParaRPr lang="ru-RU"/>
          </a:p>
        </p:txBody>
      </p:sp>
      <p:sp>
        <p:nvSpPr>
          <p:cNvPr id="5" name="Footer Placeholder 4"/>
          <p:cNvSpPr>
            <a:spLocks noGrp="1"/>
          </p:cNvSpPr>
          <p:nvPr>
            <p:ph type="ftr" sz="quarter" idx="11"/>
          </p:nvPr>
        </p:nvSpPr>
        <p:spPr/>
        <p:txBody>
          <a:bodyPr/>
          <a:lstStyle/>
          <a:p>
            <a:endParaRPr lang="ru-RU"/>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4E053436-D2DB-4070-A471-E7C5289DE1AF}" type="slidenum">
              <a:rPr lang="ru-RU" smtClean="0"/>
              <a:t>‹#›</a:t>
            </a:fld>
            <a:endParaRPr lang="ru-RU"/>
          </a:p>
        </p:txBody>
      </p:sp>
    </p:spTree>
    <p:extLst>
      <p:ext uri="{BB962C8B-B14F-4D97-AF65-F5344CB8AC3E}">
        <p14:creationId xmlns:p14="http://schemas.microsoft.com/office/powerpoint/2010/main" val="197154273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E8516D0E-37DD-4F99-811D-5F18CC3357BE}" type="datetimeFigureOut">
              <a:rPr lang="ru-RU" smtClean="0"/>
              <a:t>30.01.2022</a:t>
            </a:fld>
            <a:endParaRPr lang="ru-RU"/>
          </a:p>
        </p:txBody>
      </p:sp>
      <p:sp>
        <p:nvSpPr>
          <p:cNvPr id="5" name="Footer Placeholder 4"/>
          <p:cNvSpPr>
            <a:spLocks noGrp="1"/>
          </p:cNvSpPr>
          <p:nvPr>
            <p:ph type="ftr" sz="quarter" idx="11"/>
          </p:nvPr>
        </p:nvSpPr>
        <p:spPr/>
        <p:txBody>
          <a:bodyPr/>
          <a:lstStyle/>
          <a:p>
            <a:endParaRPr lang="ru-RU"/>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4E053436-D2DB-4070-A471-E7C5289DE1AF}" type="slidenum">
              <a:rPr lang="ru-RU" smtClean="0"/>
              <a:t>‹#›</a:t>
            </a:fld>
            <a:endParaRPr lang="ru-RU"/>
          </a:p>
        </p:txBody>
      </p:sp>
    </p:spTree>
    <p:extLst>
      <p:ext uri="{BB962C8B-B14F-4D97-AF65-F5344CB8AC3E}">
        <p14:creationId xmlns:p14="http://schemas.microsoft.com/office/powerpoint/2010/main" val="93527905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ru-RU" smtClean="0"/>
              <a:t>Образец заголовка</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E8516D0E-37DD-4F99-811D-5F18CC3357BE}" type="datetimeFigureOut">
              <a:rPr lang="ru-RU" smtClean="0"/>
              <a:t>30.01.2022</a:t>
            </a:fld>
            <a:endParaRPr lang="ru-RU"/>
          </a:p>
        </p:txBody>
      </p:sp>
      <p:sp>
        <p:nvSpPr>
          <p:cNvPr id="5" name="Footer Placeholder 4"/>
          <p:cNvSpPr>
            <a:spLocks noGrp="1"/>
          </p:cNvSpPr>
          <p:nvPr>
            <p:ph type="ftr" sz="quarter" idx="11"/>
          </p:nvPr>
        </p:nvSpPr>
        <p:spPr/>
        <p:txBody>
          <a:bodyPr/>
          <a:lstStyle/>
          <a:p>
            <a:endParaRPr lang="ru-RU"/>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4E053436-D2DB-4070-A471-E7C5289DE1AF}" type="slidenum">
              <a:rPr lang="ru-RU" smtClean="0"/>
              <a:t>‹#›</a:t>
            </a:fld>
            <a:endParaRPr lang="ru-RU"/>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48216501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ru-RU" smtClean="0"/>
              <a:t>Образец заголовка</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ru-RU" smtClean="0"/>
              <a:t>Образец текста</a:t>
            </a:r>
          </a:p>
        </p:txBody>
      </p:sp>
      <p:sp>
        <p:nvSpPr>
          <p:cNvPr id="5" name="Date Placeholder 4"/>
          <p:cNvSpPr>
            <a:spLocks noGrp="1"/>
          </p:cNvSpPr>
          <p:nvPr>
            <p:ph type="dt" sz="half" idx="10"/>
          </p:nvPr>
        </p:nvSpPr>
        <p:spPr/>
        <p:txBody>
          <a:bodyPr/>
          <a:lstStyle/>
          <a:p>
            <a:fld id="{E8516D0E-37DD-4F99-811D-5F18CC3357BE}" type="datetimeFigureOut">
              <a:rPr lang="ru-RU" smtClean="0"/>
              <a:t>30.01.2022</a:t>
            </a:fld>
            <a:endParaRPr lang="ru-RU"/>
          </a:p>
        </p:txBody>
      </p:sp>
      <p:sp>
        <p:nvSpPr>
          <p:cNvPr id="6" name="Footer Placeholder 5"/>
          <p:cNvSpPr>
            <a:spLocks noGrp="1"/>
          </p:cNvSpPr>
          <p:nvPr>
            <p:ph type="ftr" sz="quarter" idx="11"/>
          </p:nvPr>
        </p:nvSpPr>
        <p:spPr/>
        <p:txBody>
          <a:bodyPr/>
          <a:lstStyle/>
          <a:p>
            <a:endParaRPr lang="ru-RU"/>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4E053436-D2DB-4070-A471-E7C5289DE1AF}" type="slidenum">
              <a:rPr lang="ru-RU" smtClean="0"/>
              <a:t>‹#›</a:t>
            </a:fld>
            <a:endParaRPr lang="ru-RU"/>
          </a:p>
        </p:txBody>
      </p:sp>
    </p:spTree>
    <p:extLst>
      <p:ext uri="{BB962C8B-B14F-4D97-AF65-F5344CB8AC3E}">
        <p14:creationId xmlns:p14="http://schemas.microsoft.com/office/powerpoint/2010/main" val="381680208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Цитата карточки имени">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ru-RU" smtClean="0"/>
              <a:t>Образец заголовка</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ru-RU" smtClean="0"/>
              <a:t>Образец текста</a:t>
            </a:r>
          </a:p>
        </p:txBody>
      </p:sp>
      <p:sp>
        <p:nvSpPr>
          <p:cNvPr id="5" name="Date Placeholder 4"/>
          <p:cNvSpPr>
            <a:spLocks noGrp="1"/>
          </p:cNvSpPr>
          <p:nvPr>
            <p:ph type="dt" sz="half" idx="10"/>
          </p:nvPr>
        </p:nvSpPr>
        <p:spPr/>
        <p:txBody>
          <a:bodyPr/>
          <a:lstStyle/>
          <a:p>
            <a:fld id="{E8516D0E-37DD-4F99-811D-5F18CC3357BE}" type="datetimeFigureOut">
              <a:rPr lang="ru-RU" smtClean="0"/>
              <a:t>30.01.2022</a:t>
            </a:fld>
            <a:endParaRPr lang="ru-RU"/>
          </a:p>
        </p:txBody>
      </p:sp>
      <p:sp>
        <p:nvSpPr>
          <p:cNvPr id="6" name="Footer Placeholder 5"/>
          <p:cNvSpPr>
            <a:spLocks noGrp="1"/>
          </p:cNvSpPr>
          <p:nvPr>
            <p:ph type="ftr" sz="quarter" idx="11"/>
          </p:nvPr>
        </p:nvSpPr>
        <p:spPr/>
        <p:txBody>
          <a:bodyPr/>
          <a:lstStyle/>
          <a:p>
            <a:endParaRPr lang="ru-RU"/>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4E053436-D2DB-4070-A471-E7C5289DE1AF}" type="slidenum">
              <a:rPr lang="ru-RU" smtClean="0"/>
              <a:t>‹#›</a:t>
            </a:fld>
            <a:endParaRPr lang="ru-RU"/>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34677275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Истина или ложь">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ru-RU" smtClean="0"/>
              <a:t>Образец заголовка</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ru-RU" smtClean="0"/>
              <a:t>Образец текста</a:t>
            </a:r>
          </a:p>
        </p:txBody>
      </p:sp>
      <p:sp>
        <p:nvSpPr>
          <p:cNvPr id="5" name="Date Placeholder 4"/>
          <p:cNvSpPr>
            <a:spLocks noGrp="1"/>
          </p:cNvSpPr>
          <p:nvPr>
            <p:ph type="dt" sz="half" idx="10"/>
          </p:nvPr>
        </p:nvSpPr>
        <p:spPr/>
        <p:txBody>
          <a:bodyPr/>
          <a:lstStyle/>
          <a:p>
            <a:fld id="{E8516D0E-37DD-4F99-811D-5F18CC3357BE}" type="datetimeFigureOut">
              <a:rPr lang="ru-RU" smtClean="0"/>
              <a:t>30.01.2022</a:t>
            </a:fld>
            <a:endParaRPr lang="ru-RU"/>
          </a:p>
        </p:txBody>
      </p:sp>
      <p:sp>
        <p:nvSpPr>
          <p:cNvPr id="6" name="Footer Placeholder 5"/>
          <p:cNvSpPr>
            <a:spLocks noGrp="1"/>
          </p:cNvSpPr>
          <p:nvPr>
            <p:ph type="ftr" sz="quarter" idx="11"/>
          </p:nvPr>
        </p:nvSpPr>
        <p:spPr/>
        <p:txBody>
          <a:bodyPr/>
          <a:lstStyle/>
          <a:p>
            <a:endParaRPr lang="ru-RU"/>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4E053436-D2DB-4070-A471-E7C5289DE1AF}" type="slidenum">
              <a:rPr lang="ru-RU" smtClean="0"/>
              <a:t>‹#›</a:t>
            </a:fld>
            <a:endParaRPr lang="ru-RU"/>
          </a:p>
        </p:txBody>
      </p:sp>
    </p:spTree>
    <p:extLst>
      <p:ext uri="{BB962C8B-B14F-4D97-AF65-F5344CB8AC3E}">
        <p14:creationId xmlns:p14="http://schemas.microsoft.com/office/powerpoint/2010/main" val="233347910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ancho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E8516D0E-37DD-4F99-811D-5F18CC3357BE}" type="datetimeFigureOut">
              <a:rPr lang="ru-RU" smtClean="0"/>
              <a:t>30.01.2022</a:t>
            </a:fld>
            <a:endParaRPr lang="ru-RU"/>
          </a:p>
        </p:txBody>
      </p:sp>
      <p:sp>
        <p:nvSpPr>
          <p:cNvPr id="5" name="Footer Placeholder 4"/>
          <p:cNvSpPr>
            <a:spLocks noGrp="1"/>
          </p:cNvSpPr>
          <p:nvPr>
            <p:ph type="ftr" sz="quarter" idx="11"/>
          </p:nvPr>
        </p:nvSpPr>
        <p:spPr/>
        <p:txBody>
          <a:bodyPr/>
          <a:lstStyle/>
          <a:p>
            <a:endParaRPr lang="ru-RU"/>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4E053436-D2DB-4070-A471-E7C5289DE1AF}" type="slidenum">
              <a:rPr lang="ru-RU" smtClean="0"/>
              <a:t>‹#›</a:t>
            </a:fld>
            <a:endParaRPr lang="ru-RU"/>
          </a:p>
        </p:txBody>
      </p:sp>
    </p:spTree>
    <p:extLst>
      <p:ext uri="{BB962C8B-B14F-4D97-AF65-F5344CB8AC3E}">
        <p14:creationId xmlns:p14="http://schemas.microsoft.com/office/powerpoint/2010/main" val="239820711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E8516D0E-37DD-4F99-811D-5F18CC3357BE}" type="datetimeFigureOut">
              <a:rPr lang="ru-RU" smtClean="0"/>
              <a:t>30.01.2022</a:t>
            </a:fld>
            <a:endParaRPr lang="ru-RU"/>
          </a:p>
        </p:txBody>
      </p:sp>
      <p:sp>
        <p:nvSpPr>
          <p:cNvPr id="5" name="Footer Placeholder 4"/>
          <p:cNvSpPr>
            <a:spLocks noGrp="1"/>
          </p:cNvSpPr>
          <p:nvPr>
            <p:ph type="ftr" sz="quarter" idx="11"/>
          </p:nvPr>
        </p:nvSpPr>
        <p:spPr/>
        <p:txBody>
          <a:bodyPr/>
          <a:lstStyle/>
          <a:p>
            <a:endParaRPr lang="ru-RU"/>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4E053436-D2DB-4070-A471-E7C5289DE1AF}" type="slidenum">
              <a:rPr lang="ru-RU" smtClean="0"/>
              <a:t>‹#›</a:t>
            </a:fld>
            <a:endParaRPr lang="ru-RU"/>
          </a:p>
        </p:txBody>
      </p:sp>
    </p:spTree>
    <p:extLst>
      <p:ext uri="{BB962C8B-B14F-4D97-AF65-F5344CB8AC3E}">
        <p14:creationId xmlns:p14="http://schemas.microsoft.com/office/powerpoint/2010/main" val="3741452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ru-RU" smtClean="0"/>
              <a:t>Образец заголовка</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E8516D0E-37DD-4F99-811D-5F18CC3357BE}" type="datetimeFigureOut">
              <a:rPr lang="ru-RU" smtClean="0"/>
              <a:t>30.01.2022</a:t>
            </a:fld>
            <a:endParaRPr lang="ru-RU"/>
          </a:p>
        </p:txBody>
      </p:sp>
      <p:sp>
        <p:nvSpPr>
          <p:cNvPr id="5" name="Footer Placeholder 4"/>
          <p:cNvSpPr>
            <a:spLocks noGrp="1"/>
          </p:cNvSpPr>
          <p:nvPr>
            <p:ph type="ftr" sz="quarter" idx="11"/>
          </p:nvPr>
        </p:nvSpPr>
        <p:spPr/>
        <p:txBody>
          <a:bodyPr/>
          <a:lstStyle/>
          <a:p>
            <a:endParaRPr lang="ru-RU"/>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4E053436-D2DB-4070-A471-E7C5289DE1AF}" type="slidenum">
              <a:rPr lang="ru-RU" smtClean="0"/>
              <a:t>‹#›</a:t>
            </a:fld>
            <a:endParaRPr lang="ru-RU"/>
          </a:p>
        </p:txBody>
      </p:sp>
    </p:spTree>
    <p:extLst>
      <p:ext uri="{BB962C8B-B14F-4D97-AF65-F5344CB8AC3E}">
        <p14:creationId xmlns:p14="http://schemas.microsoft.com/office/powerpoint/2010/main" val="4415058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E8516D0E-37DD-4F99-811D-5F18CC3357BE}" type="datetimeFigureOut">
              <a:rPr lang="ru-RU" smtClean="0"/>
              <a:t>30.01.2022</a:t>
            </a:fld>
            <a:endParaRPr lang="ru-RU"/>
          </a:p>
        </p:txBody>
      </p:sp>
      <p:sp>
        <p:nvSpPr>
          <p:cNvPr id="5" name="Footer Placeholder 4"/>
          <p:cNvSpPr>
            <a:spLocks noGrp="1"/>
          </p:cNvSpPr>
          <p:nvPr>
            <p:ph type="ftr" sz="quarter" idx="11"/>
          </p:nvPr>
        </p:nvSpPr>
        <p:spPr/>
        <p:txBody>
          <a:bodyPr/>
          <a:lstStyle/>
          <a:p>
            <a:endParaRPr lang="ru-RU"/>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4E053436-D2DB-4070-A471-E7C5289DE1AF}" type="slidenum">
              <a:rPr lang="ru-RU" smtClean="0"/>
              <a:t>‹#›</a:t>
            </a:fld>
            <a:endParaRPr lang="ru-RU"/>
          </a:p>
        </p:txBody>
      </p:sp>
    </p:spTree>
    <p:extLst>
      <p:ext uri="{BB962C8B-B14F-4D97-AF65-F5344CB8AC3E}">
        <p14:creationId xmlns:p14="http://schemas.microsoft.com/office/powerpoint/2010/main" val="18036572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E8516D0E-37DD-4F99-811D-5F18CC3357BE}" type="datetimeFigureOut">
              <a:rPr lang="ru-RU" smtClean="0"/>
              <a:t>30.01.2022</a:t>
            </a:fld>
            <a:endParaRPr lang="ru-RU"/>
          </a:p>
        </p:txBody>
      </p:sp>
      <p:sp>
        <p:nvSpPr>
          <p:cNvPr id="6" name="Footer Placeholder 5"/>
          <p:cNvSpPr>
            <a:spLocks noGrp="1"/>
          </p:cNvSpPr>
          <p:nvPr>
            <p:ph type="ftr" sz="quarter" idx="11"/>
          </p:nvPr>
        </p:nvSpPr>
        <p:spPr/>
        <p:txBody>
          <a:bodyPr/>
          <a:lstStyle/>
          <a:p>
            <a:endParaRPr lang="ru-RU"/>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4E053436-D2DB-4070-A471-E7C5289DE1AF}" type="slidenum">
              <a:rPr lang="ru-RU" smtClean="0"/>
              <a:t>‹#›</a:t>
            </a:fld>
            <a:endParaRPr lang="ru-RU"/>
          </a:p>
        </p:txBody>
      </p:sp>
    </p:spTree>
    <p:extLst>
      <p:ext uri="{BB962C8B-B14F-4D97-AF65-F5344CB8AC3E}">
        <p14:creationId xmlns:p14="http://schemas.microsoft.com/office/powerpoint/2010/main" val="35725308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ru-RU" smtClean="0"/>
              <a:t>Образец заголовка</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E8516D0E-37DD-4F99-811D-5F18CC3357BE}" type="datetimeFigureOut">
              <a:rPr lang="ru-RU" smtClean="0"/>
              <a:t>30.01.2022</a:t>
            </a:fld>
            <a:endParaRPr lang="ru-RU"/>
          </a:p>
        </p:txBody>
      </p:sp>
      <p:sp>
        <p:nvSpPr>
          <p:cNvPr id="8" name="Footer Placeholder 7"/>
          <p:cNvSpPr>
            <a:spLocks noGrp="1"/>
          </p:cNvSpPr>
          <p:nvPr>
            <p:ph type="ftr" sz="quarter" idx="11"/>
          </p:nvPr>
        </p:nvSpPr>
        <p:spPr/>
        <p:txBody>
          <a:bodyPr/>
          <a:lstStyle/>
          <a:p>
            <a:endParaRPr lang="ru-RU"/>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4E053436-D2DB-4070-A471-E7C5289DE1AF}" type="slidenum">
              <a:rPr lang="ru-RU" smtClean="0"/>
              <a:t>‹#›</a:t>
            </a:fld>
            <a:endParaRPr lang="ru-RU"/>
          </a:p>
        </p:txBody>
      </p:sp>
    </p:spTree>
    <p:extLst>
      <p:ext uri="{BB962C8B-B14F-4D97-AF65-F5344CB8AC3E}">
        <p14:creationId xmlns:p14="http://schemas.microsoft.com/office/powerpoint/2010/main" val="41317751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E8516D0E-37DD-4F99-811D-5F18CC3357BE}" type="datetimeFigureOut">
              <a:rPr lang="ru-RU" smtClean="0"/>
              <a:t>30.01.2022</a:t>
            </a:fld>
            <a:endParaRPr lang="ru-RU"/>
          </a:p>
        </p:txBody>
      </p:sp>
      <p:sp>
        <p:nvSpPr>
          <p:cNvPr id="4" name="Footer Placeholder 3"/>
          <p:cNvSpPr>
            <a:spLocks noGrp="1"/>
          </p:cNvSpPr>
          <p:nvPr>
            <p:ph type="ftr" sz="quarter" idx="11"/>
          </p:nvPr>
        </p:nvSpPr>
        <p:spPr/>
        <p:txBody>
          <a:bodyPr/>
          <a:lstStyle/>
          <a:p>
            <a:endParaRPr lang="ru-RU"/>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4E053436-D2DB-4070-A471-E7C5289DE1AF}" type="slidenum">
              <a:rPr lang="ru-RU" smtClean="0"/>
              <a:t>‹#›</a:t>
            </a:fld>
            <a:endParaRPr lang="ru-RU"/>
          </a:p>
        </p:txBody>
      </p:sp>
    </p:spTree>
    <p:extLst>
      <p:ext uri="{BB962C8B-B14F-4D97-AF65-F5344CB8AC3E}">
        <p14:creationId xmlns:p14="http://schemas.microsoft.com/office/powerpoint/2010/main" val="14405228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8516D0E-37DD-4F99-811D-5F18CC3357BE}" type="datetimeFigureOut">
              <a:rPr lang="ru-RU" smtClean="0"/>
              <a:t>30.01.2022</a:t>
            </a:fld>
            <a:endParaRPr lang="ru-RU"/>
          </a:p>
        </p:txBody>
      </p:sp>
      <p:sp>
        <p:nvSpPr>
          <p:cNvPr id="3" name="Footer Placeholder 2"/>
          <p:cNvSpPr>
            <a:spLocks noGrp="1"/>
          </p:cNvSpPr>
          <p:nvPr>
            <p:ph type="ftr" sz="quarter" idx="11"/>
          </p:nvPr>
        </p:nvSpPr>
        <p:spPr/>
        <p:txBody>
          <a:bodyPr/>
          <a:lstStyle/>
          <a:p>
            <a:endParaRPr lang="ru-RU"/>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4E053436-D2DB-4070-A471-E7C5289DE1AF}" type="slidenum">
              <a:rPr lang="ru-RU" smtClean="0"/>
              <a:t>‹#›</a:t>
            </a:fld>
            <a:endParaRPr lang="ru-RU"/>
          </a:p>
        </p:txBody>
      </p:sp>
    </p:spTree>
    <p:extLst>
      <p:ext uri="{BB962C8B-B14F-4D97-AF65-F5344CB8AC3E}">
        <p14:creationId xmlns:p14="http://schemas.microsoft.com/office/powerpoint/2010/main" val="42933351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ru-RU" smtClean="0"/>
              <a:t>Образец заголовка</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E8516D0E-37DD-4F99-811D-5F18CC3357BE}" type="datetimeFigureOut">
              <a:rPr lang="ru-RU" smtClean="0"/>
              <a:t>30.01.2022</a:t>
            </a:fld>
            <a:endParaRPr lang="ru-RU"/>
          </a:p>
        </p:txBody>
      </p:sp>
      <p:sp>
        <p:nvSpPr>
          <p:cNvPr id="6" name="Footer Placeholder 5"/>
          <p:cNvSpPr>
            <a:spLocks noGrp="1"/>
          </p:cNvSpPr>
          <p:nvPr>
            <p:ph type="ftr" sz="quarter" idx="11"/>
          </p:nvPr>
        </p:nvSpPr>
        <p:spPr/>
        <p:txBody>
          <a:bodyPr/>
          <a:lstStyle/>
          <a:p>
            <a:endParaRPr lang="ru-RU"/>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4E053436-D2DB-4070-A471-E7C5289DE1AF}" type="slidenum">
              <a:rPr lang="ru-RU" smtClean="0"/>
              <a:t>‹#›</a:t>
            </a:fld>
            <a:endParaRPr lang="ru-RU"/>
          </a:p>
        </p:txBody>
      </p:sp>
    </p:spTree>
    <p:extLst>
      <p:ext uri="{BB962C8B-B14F-4D97-AF65-F5344CB8AC3E}">
        <p14:creationId xmlns:p14="http://schemas.microsoft.com/office/powerpoint/2010/main" val="2727640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E8516D0E-37DD-4F99-811D-5F18CC3357BE}" type="datetimeFigureOut">
              <a:rPr lang="ru-RU" smtClean="0"/>
              <a:t>30.01.2022</a:t>
            </a:fld>
            <a:endParaRPr lang="ru-RU"/>
          </a:p>
        </p:txBody>
      </p:sp>
      <p:sp>
        <p:nvSpPr>
          <p:cNvPr id="6" name="Footer Placeholder 5"/>
          <p:cNvSpPr>
            <a:spLocks noGrp="1"/>
          </p:cNvSpPr>
          <p:nvPr>
            <p:ph type="ftr" sz="quarter" idx="11"/>
          </p:nvPr>
        </p:nvSpPr>
        <p:spPr/>
        <p:txBody>
          <a:bodyPr/>
          <a:lstStyle/>
          <a:p>
            <a:endParaRPr lang="ru-RU"/>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4E053436-D2DB-4070-A471-E7C5289DE1AF}" type="slidenum">
              <a:rPr lang="ru-RU" smtClean="0"/>
              <a:t>‹#›</a:t>
            </a:fld>
            <a:endParaRPr lang="ru-RU"/>
          </a:p>
        </p:txBody>
      </p:sp>
    </p:spTree>
    <p:extLst>
      <p:ext uri="{BB962C8B-B14F-4D97-AF65-F5344CB8AC3E}">
        <p14:creationId xmlns:p14="http://schemas.microsoft.com/office/powerpoint/2010/main" val="13902935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E8516D0E-37DD-4F99-811D-5F18CC3357BE}" type="datetimeFigureOut">
              <a:rPr lang="ru-RU" smtClean="0"/>
              <a:t>30.01.2022</a:t>
            </a:fld>
            <a:endParaRPr lang="ru-RU"/>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ru-RU"/>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4E053436-D2DB-4070-A471-E7C5289DE1AF}" type="slidenum">
              <a:rPr lang="ru-RU" smtClean="0"/>
              <a:t>‹#›</a:t>
            </a:fld>
            <a:endParaRPr lang="ru-RU"/>
          </a:p>
        </p:txBody>
      </p:sp>
    </p:spTree>
    <p:extLst>
      <p:ext uri="{BB962C8B-B14F-4D97-AF65-F5344CB8AC3E}">
        <p14:creationId xmlns:p14="http://schemas.microsoft.com/office/powerpoint/2010/main" val="4050124402"/>
      </p:ext>
    </p:extLst>
  </p:cSld>
  <p:clrMap bg1="lt1" tx1="dk1" bg2="lt2" tx2="dk2" accent1="accent1" accent2="accent2" accent3="accent3" accent4="accent4" accent5="accent5" accent6="accent6" hlink="hlink" folHlink="folHlink"/>
  <p:sldLayoutIdLst>
    <p:sldLayoutId id="2147483696" r:id="rId1"/>
    <p:sldLayoutId id="2147483697" r:id="rId2"/>
    <p:sldLayoutId id="2147483698" r:id="rId3"/>
    <p:sldLayoutId id="2147483699" r:id="rId4"/>
    <p:sldLayoutId id="2147483700" r:id="rId5"/>
    <p:sldLayoutId id="2147483701" r:id="rId6"/>
    <p:sldLayoutId id="2147483702" r:id="rId7"/>
    <p:sldLayoutId id="2147483703" r:id="rId8"/>
    <p:sldLayoutId id="2147483704" r:id="rId9"/>
    <p:sldLayoutId id="2147483705" r:id="rId10"/>
    <p:sldLayoutId id="2147483706" r:id="rId11"/>
    <p:sldLayoutId id="2147483707" r:id="rId12"/>
    <p:sldLayoutId id="2147483708" r:id="rId13"/>
    <p:sldLayoutId id="2147483709" r:id="rId14"/>
    <p:sldLayoutId id="2147483710" r:id="rId15"/>
    <p:sldLayoutId id="2147483711"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hyperlink" Target="https://kzref.org/mfalimni-shifarmashili-iyali-jeke-adamni-keleshegin-jobalauda.html"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hyperlink" Target="https://kzref.org/eki-klientke-arnalfan-mlikti-sejftik-satau-bojinsha-izmetterdi.html" TargetMode="Externa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hyperlink" Target="https://kzref.org/saba-matematika-7-sanina-kobejtu-jene-bolu-kestesi.html"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lstStyle/>
          <a:p>
            <a:r>
              <a:rPr lang="ru-RU" dirty="0" smtClean="0"/>
              <a:t>Лекция-2</a:t>
            </a:r>
            <a:endParaRPr lang="ru-RU" dirty="0"/>
          </a:p>
        </p:txBody>
      </p:sp>
      <p:sp>
        <p:nvSpPr>
          <p:cNvPr id="3" name="Подзаголовок 2"/>
          <p:cNvSpPr>
            <a:spLocks noGrp="1"/>
          </p:cNvSpPr>
          <p:nvPr>
            <p:ph type="subTitle" idx="1"/>
          </p:nvPr>
        </p:nvSpPr>
        <p:spPr/>
        <p:txBody>
          <a:bodyPr>
            <a:noAutofit/>
          </a:bodyPr>
          <a:lstStyle/>
          <a:p>
            <a:r>
              <a:rPr lang="kk-KZ" sz="4000" dirty="0">
                <a:solidFill>
                  <a:srgbClr val="FF0000"/>
                </a:solidFill>
              </a:rPr>
              <a:t>Кеңес берушінің тұлғасына қойылатын талаптар</a:t>
            </a:r>
            <a:endParaRPr lang="ru-RU" sz="4000" dirty="0">
              <a:solidFill>
                <a:srgbClr val="FF0000"/>
              </a:solidFill>
            </a:endParaRPr>
          </a:p>
        </p:txBody>
      </p:sp>
    </p:spTree>
    <p:extLst>
      <p:ext uri="{BB962C8B-B14F-4D97-AF65-F5344CB8AC3E}">
        <p14:creationId xmlns:p14="http://schemas.microsoft.com/office/powerpoint/2010/main" val="241812252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091682" y="1674402"/>
            <a:ext cx="10366310" cy="4027898"/>
          </a:xfrm>
          <a:prstGeom prst="rect">
            <a:avLst/>
          </a:prstGeom>
        </p:spPr>
        <p:txBody>
          <a:bodyPr wrap="square">
            <a:spAutoFit/>
          </a:bodyPr>
          <a:lstStyle/>
          <a:p>
            <a:pPr marL="342900" lvl="0" indent="-342900">
              <a:lnSpc>
                <a:spcPct val="107000"/>
              </a:lnSpc>
              <a:spcAft>
                <a:spcPts val="0"/>
              </a:spcAft>
              <a:buSzPts val="1000"/>
              <a:buFont typeface="Symbol" panose="05050102010706020507" pitchFamily="18" charset="2"/>
              <a:buChar char=""/>
              <a:tabLst>
                <a:tab pos="457200" algn="l"/>
              </a:tabLst>
            </a:pPr>
            <a:r>
              <a:rPr lang="ru-RU" sz="20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психоәлеуметтік</a:t>
            </a:r>
            <a:r>
              <a:rPr lang="ru-RU" sz="20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анамнез /</a:t>
            </a:r>
            <a:r>
              <a:rPr lang="ru-RU" sz="20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маңызды</a:t>
            </a:r>
            <a:r>
              <a:rPr lang="ru-RU" sz="20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0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тұлғалық</a:t>
            </a:r>
            <a:r>
              <a:rPr lang="ru-RU" sz="20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0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байланыстар</a:t>
            </a:r>
            <a:r>
              <a:rPr lang="ru-RU" sz="20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endParaRPr lang="ru-RU" sz="2000" dirty="0">
              <a:solidFill>
                <a:srgbClr val="000000"/>
              </a:solidFill>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0"/>
              </a:spcAft>
              <a:buSzPts val="1000"/>
              <a:buFont typeface="Symbol" panose="05050102010706020507" pitchFamily="18" charset="2"/>
              <a:buChar char=""/>
              <a:tabLst>
                <a:tab pos="457200" algn="l"/>
              </a:tabLst>
            </a:pPr>
            <a:r>
              <a:rPr lang="ru-RU" sz="20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r>
            <a:br>
              <a:rPr lang="ru-RU" sz="20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br>
            <a:r>
              <a:rPr lang="ru-RU" sz="20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пренатальды</a:t>
            </a:r>
            <a:r>
              <a:rPr lang="ru-RU" sz="20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0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кезең</a:t>
            </a:r>
            <a:r>
              <a:rPr lang="ru-RU" sz="20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0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ерекшеліктері</a:t>
            </a:r>
            <a:r>
              <a:rPr lang="ru-RU" sz="20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0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жүктіліктің</a:t>
            </a:r>
            <a:r>
              <a:rPr lang="ru-RU" sz="20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0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өту</a:t>
            </a:r>
            <a:r>
              <a:rPr lang="ru-RU" sz="20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0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барысы</a:t>
            </a:r>
            <a:r>
              <a:rPr lang="ru-RU" sz="20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 </a:t>
            </a:r>
            <a:r>
              <a:rPr lang="ru-RU" sz="20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айнала</a:t>
            </a:r>
            <a:r>
              <a:rPr lang="ru-RU" sz="20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0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жағдай</a:t>
            </a:r>
            <a:r>
              <a:rPr lang="ru-RU" sz="20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0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қайырымды</a:t>
            </a:r>
            <a:r>
              <a:rPr lang="ru-RU" sz="20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0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кикілжіңді</a:t>
            </a:r>
            <a:r>
              <a:rPr lang="ru-RU" sz="20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0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баланың</a:t>
            </a:r>
            <a:r>
              <a:rPr lang="ru-RU" sz="20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0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әкесімен</a:t>
            </a:r>
            <a:r>
              <a:rPr lang="ru-RU" sz="20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0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қарым-қатынасы</a:t>
            </a:r>
            <a:r>
              <a:rPr lang="ru-RU" sz="20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0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ішімдік</a:t>
            </a:r>
            <a:r>
              <a:rPr lang="ru-RU" sz="20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 </a:t>
            </a:r>
            <a:r>
              <a:rPr lang="ru-RU" sz="20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темекі</a:t>
            </a:r>
            <a:r>
              <a:rPr lang="ru-RU" sz="20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0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шегуі</a:t>
            </a:r>
            <a:r>
              <a:rPr lang="ru-RU" sz="20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0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т.б</a:t>
            </a:r>
            <a:r>
              <a:rPr lang="ru-RU" sz="20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осы </a:t>
            </a:r>
            <a:r>
              <a:rPr lang="ru-RU" sz="20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жүкті</a:t>
            </a:r>
            <a:r>
              <a:rPr lang="ru-RU" sz="20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0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кезеңдегң</a:t>
            </a:r>
            <a:r>
              <a:rPr lang="ru-RU" sz="20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0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деенсаулық</a:t>
            </a:r>
            <a:r>
              <a:rPr lang="ru-RU" sz="20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0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күйі</a:t>
            </a:r>
            <a:r>
              <a:rPr lang="ru-RU" sz="20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0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т.б</a:t>
            </a:r>
            <a:r>
              <a:rPr lang="ru-RU" sz="20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endParaRPr lang="ru-RU" sz="2000" dirty="0">
              <a:solidFill>
                <a:srgbClr val="000000"/>
              </a:solidFill>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0"/>
              </a:spcAft>
              <a:buSzPts val="1000"/>
              <a:buFont typeface="Symbol" panose="05050102010706020507" pitchFamily="18" charset="2"/>
              <a:buChar char=""/>
              <a:tabLst>
                <a:tab pos="457200" algn="l"/>
              </a:tabLst>
            </a:pPr>
            <a:r>
              <a:rPr lang="ru-RU" sz="20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r>
            <a:br>
              <a:rPr lang="ru-RU" sz="20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br>
            <a:r>
              <a:rPr lang="ru-RU" sz="20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босану</a:t>
            </a:r>
            <a:r>
              <a:rPr lang="ru-RU" sz="20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0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ерекшелігі</a:t>
            </a:r>
            <a:r>
              <a:rPr lang="ru-RU" sz="20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0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қиындықтар</a:t>
            </a:r>
            <a:r>
              <a:rPr lang="ru-RU" sz="20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0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болса</a:t>
            </a:r>
            <a:r>
              <a:rPr lang="ru-RU" sz="20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endParaRPr lang="ru-RU" sz="2000" dirty="0">
              <a:solidFill>
                <a:srgbClr val="000000"/>
              </a:solidFill>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0"/>
              </a:spcAft>
              <a:buSzPts val="1000"/>
              <a:buFont typeface="Symbol" panose="05050102010706020507" pitchFamily="18" charset="2"/>
              <a:buChar char=""/>
              <a:tabLst>
                <a:tab pos="457200" algn="l"/>
              </a:tabLst>
            </a:pPr>
            <a:r>
              <a:rPr lang="ru-RU" sz="20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r>
            <a:br>
              <a:rPr lang="ru-RU" sz="20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br>
            <a:r>
              <a:rPr lang="ru-RU" sz="20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кіші</a:t>
            </a:r>
            <a:r>
              <a:rPr lang="ru-RU" sz="20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0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бастауыш</a:t>
            </a:r>
            <a:r>
              <a:rPr lang="ru-RU" sz="20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0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кезеңі</a:t>
            </a:r>
            <a:r>
              <a:rPr lang="ru-RU" sz="20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 даму </a:t>
            </a:r>
            <a:r>
              <a:rPr lang="ru-RU" sz="20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динамикасы</a:t>
            </a:r>
            <a:r>
              <a:rPr lang="ru-RU" sz="20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0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оқу</a:t>
            </a:r>
            <a:r>
              <a:rPr lang="ru-RU" sz="20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0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құрбылармен</a:t>
            </a:r>
            <a:r>
              <a:rPr lang="ru-RU" sz="20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0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қарым-қатынас</a:t>
            </a:r>
            <a:endParaRPr lang="ru-RU" sz="2000" dirty="0">
              <a:solidFill>
                <a:srgbClr val="000000"/>
              </a:solidFill>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0"/>
              </a:spcAft>
              <a:buSzPts val="1000"/>
              <a:buFont typeface="Symbol" panose="05050102010706020507" pitchFamily="18" charset="2"/>
              <a:buChar char=""/>
              <a:tabLst>
                <a:tab pos="457200" algn="l"/>
              </a:tabLst>
            </a:pPr>
            <a:r>
              <a:rPr lang="ru-RU" sz="20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r>
            <a:br>
              <a:rPr lang="ru-RU" sz="20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br>
            <a:r>
              <a:rPr lang="ru-RU" sz="20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ересектік</a:t>
            </a:r>
            <a:r>
              <a:rPr lang="ru-RU" sz="20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0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кезең</a:t>
            </a:r>
            <a:r>
              <a:rPr lang="ru-RU" sz="20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 </a:t>
            </a:r>
            <a:r>
              <a:rPr lang="ru-RU" sz="20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клиенттің</a:t>
            </a:r>
            <a:r>
              <a:rPr lang="ru-RU" sz="20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0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жүзеге</a:t>
            </a:r>
            <a:r>
              <a:rPr lang="ru-RU" sz="20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асу </a:t>
            </a:r>
            <a:r>
              <a:rPr lang="ru-RU" sz="20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дәрежесі</a:t>
            </a:r>
            <a:r>
              <a:rPr lang="ru-RU" sz="20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0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қызметтегі</a:t>
            </a:r>
            <a:r>
              <a:rPr lang="ru-RU" sz="20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0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қарым-қатынас</a:t>
            </a:r>
            <a:r>
              <a:rPr lang="ru-RU" sz="20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0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маңызды</a:t>
            </a:r>
            <a:r>
              <a:rPr lang="ru-RU" sz="20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0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оқиғалар</a:t>
            </a:r>
            <a:r>
              <a:rPr lang="ru-RU" sz="20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0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өмірлік</a:t>
            </a:r>
            <a:r>
              <a:rPr lang="ru-RU" sz="20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0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ұстанымы</a:t>
            </a:r>
            <a:r>
              <a:rPr lang="ru-RU" sz="20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0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болашаққа</a:t>
            </a:r>
            <a:r>
              <a:rPr lang="ru-RU" sz="20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0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жоспары</a:t>
            </a:r>
            <a:r>
              <a:rPr lang="ru-RU" sz="20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endParaRPr lang="ru-RU" sz="20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05591172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58417" y="-83976"/>
            <a:ext cx="10646196" cy="1026368"/>
          </a:xfrm>
        </p:spPr>
        <p:txBody>
          <a:bodyPr>
            <a:normAutofit fontScale="90000"/>
          </a:bodyPr>
          <a:lstStyle/>
          <a:p>
            <a:r>
              <a:rPr lang="ru-RU" dirty="0" err="1"/>
              <a:t>Психологиялық</a:t>
            </a:r>
            <a:r>
              <a:rPr lang="ru-RU" dirty="0"/>
              <a:t> анамнез </a:t>
            </a:r>
            <a:r>
              <a:rPr lang="ru-RU" dirty="0" err="1"/>
              <a:t>жинаудың</a:t>
            </a:r>
            <a:r>
              <a:rPr lang="ru-RU" dirty="0"/>
              <a:t> </a:t>
            </a:r>
            <a:r>
              <a:rPr lang="ru-RU" dirty="0" err="1"/>
              <a:t>келесі</a:t>
            </a:r>
            <a:r>
              <a:rPr lang="ru-RU" dirty="0"/>
              <a:t> </a:t>
            </a:r>
            <a:r>
              <a:rPr lang="ru-RU" dirty="0" err="1"/>
              <a:t>тәсілдері</a:t>
            </a:r>
            <a:r>
              <a:rPr lang="ru-RU" dirty="0"/>
              <a:t> бар:</a:t>
            </a:r>
          </a:p>
        </p:txBody>
      </p:sp>
      <p:sp>
        <p:nvSpPr>
          <p:cNvPr id="3" name="Объект 2"/>
          <p:cNvSpPr>
            <a:spLocks noGrp="1"/>
          </p:cNvSpPr>
          <p:nvPr>
            <p:ph idx="1"/>
          </p:nvPr>
        </p:nvSpPr>
        <p:spPr>
          <a:xfrm>
            <a:off x="625152" y="821094"/>
            <a:ext cx="11187404" cy="6036905"/>
          </a:xfrm>
        </p:spPr>
        <p:txBody>
          <a:bodyPr>
            <a:normAutofit fontScale="25000" lnSpcReduction="20000"/>
          </a:bodyPr>
          <a:lstStyle/>
          <a:p>
            <a:r>
              <a:rPr lang="ru-RU" dirty="0"/>
              <a:t/>
            </a:r>
            <a:br>
              <a:rPr lang="ru-RU" dirty="0"/>
            </a:br>
            <a:r>
              <a:rPr lang="ru-RU" sz="4500" dirty="0"/>
              <a:t/>
            </a:r>
            <a:br>
              <a:rPr lang="ru-RU" sz="4500" dirty="0"/>
            </a:br>
            <a:r>
              <a:rPr lang="ru-RU" sz="6400" dirty="0" err="1"/>
              <a:t>клиентпен</a:t>
            </a:r>
            <a:r>
              <a:rPr lang="ru-RU" sz="6400" dirty="0"/>
              <a:t> </a:t>
            </a:r>
            <a:r>
              <a:rPr lang="ru-RU" sz="6400" dirty="0" err="1"/>
              <a:t>әңгімелесу</a:t>
            </a:r>
            <a:r>
              <a:rPr lang="ru-RU" sz="6400" dirty="0"/>
              <a:t/>
            </a:r>
            <a:br>
              <a:rPr lang="ru-RU" sz="6400" dirty="0"/>
            </a:br>
            <a:endParaRPr lang="ru-RU" sz="6400" dirty="0"/>
          </a:p>
          <a:p>
            <a:r>
              <a:rPr lang="ru-RU" sz="6400" dirty="0"/>
              <a:t/>
            </a:r>
            <a:br>
              <a:rPr lang="ru-RU" sz="6400" dirty="0"/>
            </a:br>
            <a:r>
              <a:rPr lang="ru-RU" sz="6400" dirty="0" err="1"/>
              <a:t>клиенттің</a:t>
            </a:r>
            <a:r>
              <a:rPr lang="ru-RU" sz="6400" dirty="0"/>
              <a:t> </a:t>
            </a:r>
            <a:r>
              <a:rPr lang="ru-RU" sz="6400" dirty="0" err="1"/>
              <a:t>мінез-құлқын</a:t>
            </a:r>
            <a:r>
              <a:rPr lang="ru-RU" sz="6400" dirty="0"/>
              <a:t> </a:t>
            </a:r>
            <a:r>
              <a:rPr lang="ru-RU" sz="6400" dirty="0" err="1"/>
              <a:t>бақылау</a:t>
            </a:r>
            <a:r>
              <a:rPr lang="ru-RU" sz="6400" dirty="0"/>
              <a:t>, </a:t>
            </a:r>
            <a:r>
              <a:rPr lang="ru-RU" sz="6400" dirty="0" err="1"/>
              <a:t>вербалды</a:t>
            </a:r>
            <a:r>
              <a:rPr lang="ru-RU" sz="6400" dirty="0"/>
              <a:t> </a:t>
            </a:r>
            <a:r>
              <a:rPr lang="ru-RU" sz="6400" dirty="0" err="1"/>
              <a:t>емес</a:t>
            </a:r>
            <a:r>
              <a:rPr lang="ru-RU" sz="6400" dirty="0"/>
              <a:t> </a:t>
            </a:r>
            <a:r>
              <a:rPr lang="ru-RU" sz="6400" dirty="0" err="1"/>
              <a:t>әрекетін</a:t>
            </a:r>
            <a:r>
              <a:rPr lang="ru-RU" sz="6400" dirty="0"/>
              <a:t> </a:t>
            </a:r>
            <a:r>
              <a:rPr lang="ru-RU" sz="6400" dirty="0" err="1"/>
              <a:t>бақылау</a:t>
            </a:r>
            <a:r>
              <a:rPr lang="ru-RU" sz="6400" dirty="0"/>
              <a:t/>
            </a:r>
            <a:br>
              <a:rPr lang="ru-RU" sz="6400" dirty="0"/>
            </a:br>
            <a:endParaRPr lang="ru-RU" sz="6400" dirty="0"/>
          </a:p>
          <a:p>
            <a:r>
              <a:rPr lang="ru-RU" sz="6400" dirty="0"/>
              <a:t/>
            </a:r>
            <a:br>
              <a:rPr lang="ru-RU" sz="6400" dirty="0"/>
            </a:br>
            <a:r>
              <a:rPr lang="ru-RU" sz="6400" dirty="0" err="1"/>
              <a:t>өзге</a:t>
            </a:r>
            <a:r>
              <a:rPr lang="ru-RU" sz="6400" dirty="0"/>
              <a:t> </a:t>
            </a:r>
            <a:r>
              <a:rPr lang="ru-RU" sz="6400" dirty="0" err="1"/>
              <a:t>мамандар</a:t>
            </a:r>
            <a:r>
              <a:rPr lang="ru-RU" sz="6400" dirty="0"/>
              <a:t> </a:t>
            </a:r>
            <a:r>
              <a:rPr lang="ru-RU" sz="6400" dirty="0" err="1"/>
              <a:t>пікір</a:t>
            </a:r>
            <a:r>
              <a:rPr lang="ru-RU" sz="6400" dirty="0"/>
              <a:t>, </a:t>
            </a:r>
            <a:r>
              <a:rPr lang="ru-RU" sz="6400" dirty="0" err="1"/>
              <a:t>есептерін</a:t>
            </a:r>
            <a:r>
              <a:rPr lang="ru-RU" sz="6400" dirty="0"/>
              <a:t> </a:t>
            </a:r>
            <a:r>
              <a:rPr lang="ru-RU" sz="6400" dirty="0" err="1"/>
              <a:t>зерттеу</a:t>
            </a:r>
            <a:r>
              <a:rPr lang="ru-RU" sz="6400" dirty="0"/>
              <a:t/>
            </a:r>
            <a:br>
              <a:rPr lang="ru-RU" sz="6400" dirty="0"/>
            </a:br>
            <a:endParaRPr lang="ru-RU" sz="6400" dirty="0"/>
          </a:p>
          <a:p>
            <a:r>
              <a:rPr lang="ru-RU" sz="6400" dirty="0"/>
              <a:t/>
            </a:r>
            <a:br>
              <a:rPr lang="ru-RU" sz="6400" dirty="0"/>
            </a:br>
            <a:r>
              <a:rPr lang="ru-RU" sz="6400" dirty="0"/>
              <a:t>психодиагностика</a:t>
            </a:r>
            <a:br>
              <a:rPr lang="ru-RU" sz="6400" dirty="0"/>
            </a:br>
            <a:endParaRPr lang="ru-RU" sz="6400" dirty="0"/>
          </a:p>
          <a:p>
            <a:r>
              <a:rPr lang="ru-RU" sz="6400" dirty="0"/>
              <a:t/>
            </a:r>
            <a:br>
              <a:rPr lang="ru-RU" sz="6400" dirty="0"/>
            </a:br>
            <a:r>
              <a:rPr lang="ru-RU" sz="6400" dirty="0" err="1"/>
              <a:t>қабілет</a:t>
            </a:r>
            <a:r>
              <a:rPr lang="ru-RU" sz="6400" dirty="0"/>
              <a:t>, интеллект, </a:t>
            </a:r>
            <a:r>
              <a:rPr lang="ru-RU" sz="6400" dirty="0" err="1"/>
              <a:t>танымдық</a:t>
            </a:r>
            <a:r>
              <a:rPr lang="ru-RU" sz="6400" dirty="0"/>
              <a:t> </a:t>
            </a:r>
            <a:r>
              <a:rPr lang="ru-RU" sz="6400" dirty="0" err="1"/>
              <a:t>аумақты</a:t>
            </a:r>
            <a:r>
              <a:rPr lang="ru-RU" sz="6400" dirty="0"/>
              <a:t> </a:t>
            </a:r>
            <a:r>
              <a:rPr lang="ru-RU" sz="6400" dirty="0" err="1"/>
              <a:t>зерттеу</a:t>
            </a:r>
            <a:r>
              <a:rPr lang="ru-RU" sz="6400" dirty="0"/>
              <a:t> </a:t>
            </a:r>
            <a:r>
              <a:rPr lang="ru-RU" sz="6400" dirty="0" err="1"/>
              <a:t>тестілері</a:t>
            </a:r>
            <a:r>
              <a:rPr lang="ru-RU" sz="6400" dirty="0"/>
              <a:t/>
            </a:r>
            <a:br>
              <a:rPr lang="ru-RU" sz="6400" dirty="0"/>
            </a:br>
            <a:endParaRPr lang="ru-RU" sz="6400" dirty="0"/>
          </a:p>
          <a:p>
            <a:r>
              <a:rPr lang="ru-RU" sz="6400" dirty="0"/>
              <a:t/>
            </a:r>
            <a:br>
              <a:rPr lang="ru-RU" sz="6400" dirty="0"/>
            </a:br>
            <a:r>
              <a:rPr lang="ru-RU" sz="6400" dirty="0" err="1"/>
              <a:t>тұлғалық</a:t>
            </a:r>
            <a:r>
              <a:rPr lang="ru-RU" sz="6400" dirty="0"/>
              <a:t> </a:t>
            </a:r>
            <a:r>
              <a:rPr lang="ru-RU" sz="6400" dirty="0" err="1"/>
              <a:t>тестілер</a:t>
            </a:r>
            <a:r>
              <a:rPr lang="ru-RU" sz="6400" dirty="0"/>
              <a:t>: </a:t>
            </a:r>
            <a:r>
              <a:rPr lang="ru-RU" sz="6400" dirty="0" err="1">
                <a:hlinkClick r:id="rId2"/>
              </a:rPr>
              <a:t>жеке</a:t>
            </a:r>
            <a:r>
              <a:rPr lang="ru-RU" sz="6400" dirty="0">
                <a:hlinkClick r:id="rId2"/>
              </a:rPr>
              <a:t> </a:t>
            </a:r>
            <a:r>
              <a:rPr lang="ru-RU" sz="6400" dirty="0" err="1">
                <a:hlinkClick r:id="rId2"/>
              </a:rPr>
              <a:t>адамның</a:t>
            </a:r>
            <a:r>
              <a:rPr lang="ru-RU" sz="6400" dirty="0">
                <a:hlinkClick r:id="rId2"/>
              </a:rPr>
              <a:t> </a:t>
            </a:r>
            <a:r>
              <a:rPr lang="ru-RU" sz="6400" dirty="0" err="1">
                <a:hlinkClick r:id="rId2"/>
              </a:rPr>
              <a:t>эмоциялық</a:t>
            </a:r>
            <a:r>
              <a:rPr lang="ru-RU" sz="6400" dirty="0"/>
              <a:t>, темперамент, </a:t>
            </a:r>
            <a:r>
              <a:rPr lang="ru-RU" sz="6400" dirty="0" err="1"/>
              <a:t>мінез</a:t>
            </a:r>
            <a:r>
              <a:rPr lang="ru-RU" sz="6400" dirty="0"/>
              <a:t> </a:t>
            </a:r>
            <a:r>
              <a:rPr lang="ru-RU" sz="6400" dirty="0" err="1"/>
              <a:t>ерешеліктерін</a:t>
            </a:r>
            <a:r>
              <a:rPr lang="ru-RU" sz="6400" dirty="0"/>
              <a:t> </a:t>
            </a:r>
            <a:r>
              <a:rPr lang="ru-RU" sz="6400" dirty="0" err="1"/>
              <a:t>зерттеу</a:t>
            </a:r>
            <a:r>
              <a:rPr lang="ru-RU" sz="6400" dirty="0"/>
              <a:t/>
            </a:r>
            <a:br>
              <a:rPr lang="ru-RU" sz="6400" dirty="0"/>
            </a:br>
            <a:endParaRPr lang="ru-RU" sz="6400" dirty="0"/>
          </a:p>
          <a:p>
            <a:r>
              <a:rPr lang="ru-RU" sz="6400" dirty="0"/>
              <a:t/>
            </a:r>
            <a:br>
              <a:rPr lang="ru-RU" sz="6400" dirty="0"/>
            </a:br>
            <a:r>
              <a:rPr lang="ru-RU" sz="6400" dirty="0" err="1"/>
              <a:t>ситуативті</a:t>
            </a:r>
            <a:r>
              <a:rPr lang="ru-RU" sz="6400" dirty="0"/>
              <a:t> </a:t>
            </a:r>
            <a:r>
              <a:rPr lang="ru-RU" sz="6400" dirty="0" err="1"/>
              <a:t>тестілер</a:t>
            </a:r>
            <a:r>
              <a:rPr lang="ru-RU" sz="6400" dirty="0"/>
              <a:t>, </a:t>
            </a:r>
            <a:r>
              <a:rPr lang="ru-RU" sz="6400" dirty="0" err="1"/>
              <a:t>яғни</a:t>
            </a:r>
            <a:r>
              <a:rPr lang="ru-RU" sz="6400" dirty="0"/>
              <a:t> </a:t>
            </a:r>
            <a:r>
              <a:rPr lang="ru-RU" sz="6400" dirty="0" err="1"/>
              <a:t>тестілеу</a:t>
            </a:r>
            <a:r>
              <a:rPr lang="ru-RU" sz="6400" dirty="0"/>
              <a:t> </a:t>
            </a:r>
            <a:r>
              <a:rPr lang="ru-RU" sz="6400" dirty="0" err="1"/>
              <a:t>кезіндегі</a:t>
            </a:r>
            <a:r>
              <a:rPr lang="ru-RU" sz="6400" dirty="0"/>
              <a:t> </a:t>
            </a:r>
            <a:r>
              <a:rPr lang="ru-RU" sz="6400" dirty="0" err="1"/>
              <a:t>клиенттің</a:t>
            </a:r>
            <a:r>
              <a:rPr lang="ru-RU" sz="6400" dirty="0"/>
              <a:t> </a:t>
            </a:r>
            <a:r>
              <a:rPr lang="ru-RU" sz="6400" dirty="0" err="1"/>
              <a:t>күйін</a:t>
            </a:r>
            <a:r>
              <a:rPr lang="ru-RU" sz="6400" dirty="0"/>
              <a:t> </a:t>
            </a:r>
            <a:r>
              <a:rPr lang="ru-RU" sz="6400" dirty="0" err="1"/>
              <a:t>зерттеу</a:t>
            </a:r>
            <a:r>
              <a:rPr lang="ru-RU" sz="6400" dirty="0"/>
              <a:t> </a:t>
            </a:r>
            <a:r>
              <a:rPr lang="ru-RU" sz="6400" dirty="0" err="1"/>
              <a:t>тестілері</a:t>
            </a:r>
            <a:r>
              <a:rPr lang="ru-RU" sz="6400" dirty="0"/>
              <a:t/>
            </a:r>
            <a:br>
              <a:rPr lang="ru-RU" sz="6400" dirty="0"/>
            </a:br>
            <a:endParaRPr lang="ru-RU" sz="6400" dirty="0"/>
          </a:p>
          <a:p>
            <a:r>
              <a:rPr lang="ru-RU" sz="6400" dirty="0"/>
              <a:t/>
            </a:r>
            <a:br>
              <a:rPr lang="ru-RU" sz="6400" dirty="0"/>
            </a:br>
            <a:r>
              <a:rPr lang="ru-RU" sz="6400" dirty="0" err="1"/>
              <a:t>проективті</a:t>
            </a:r>
            <a:r>
              <a:rPr lang="ru-RU" sz="6400" dirty="0"/>
              <a:t> </a:t>
            </a:r>
            <a:r>
              <a:rPr lang="ru-RU" sz="6400" dirty="0" err="1"/>
              <a:t>әдістемелер</a:t>
            </a:r>
            <a:r>
              <a:rPr lang="ru-RU" sz="6400" dirty="0"/>
              <a:t>: </a:t>
            </a:r>
            <a:r>
              <a:rPr lang="ru-RU" sz="6400" dirty="0" err="1"/>
              <a:t>клиенттің</a:t>
            </a:r>
            <a:r>
              <a:rPr lang="ru-RU" sz="6400" dirty="0"/>
              <a:t> </a:t>
            </a:r>
            <a:r>
              <a:rPr lang="ru-RU" sz="6400" dirty="0" err="1"/>
              <a:t>тұлғасын</a:t>
            </a:r>
            <a:r>
              <a:rPr lang="ru-RU" sz="6400" dirty="0"/>
              <a:t> </a:t>
            </a:r>
            <a:r>
              <a:rPr lang="ru-RU" sz="6400" dirty="0" err="1"/>
              <a:t>бағалап</a:t>
            </a:r>
            <a:r>
              <a:rPr lang="ru-RU" sz="6400" dirty="0"/>
              <a:t>, </a:t>
            </a:r>
            <a:r>
              <a:rPr lang="ru-RU" sz="6400" dirty="0" err="1"/>
              <a:t>түсінуге</a:t>
            </a:r>
            <a:r>
              <a:rPr lang="ru-RU" sz="6400" dirty="0"/>
              <a:t> </a:t>
            </a:r>
            <a:r>
              <a:rPr lang="ru-RU" sz="6400" dirty="0" err="1"/>
              <a:t>мүмкіндік</a:t>
            </a:r>
            <a:r>
              <a:rPr lang="ru-RU" sz="6400" dirty="0"/>
              <a:t> </a:t>
            </a:r>
            <a:r>
              <a:rPr lang="ru-RU" sz="6400" dirty="0" err="1"/>
              <a:t>беретін</a:t>
            </a:r>
            <a:r>
              <a:rPr lang="ru-RU" sz="6400" dirty="0"/>
              <a:t> </a:t>
            </a:r>
            <a:r>
              <a:rPr lang="ru-RU" sz="6400" dirty="0" err="1"/>
              <a:t>суреттер</a:t>
            </a:r>
            <a:r>
              <a:rPr lang="ru-RU" sz="6400" dirty="0"/>
              <a:t> </a:t>
            </a:r>
            <a:r>
              <a:rPr lang="ru-RU" sz="6400" dirty="0" err="1"/>
              <a:t>салғызу</a:t>
            </a:r>
            <a:r>
              <a:rPr lang="ru-RU" sz="6400" dirty="0"/>
              <a:t>, </a:t>
            </a:r>
            <a:r>
              <a:rPr lang="ru-RU" sz="6400" dirty="0" err="1"/>
              <a:t>көрген</a:t>
            </a:r>
            <a:r>
              <a:rPr lang="ru-RU" sz="6400" dirty="0"/>
              <a:t> </a:t>
            </a:r>
            <a:r>
              <a:rPr lang="ru-RU" sz="6400" dirty="0" err="1"/>
              <a:t>түстері</a:t>
            </a:r>
            <a:r>
              <a:rPr lang="ru-RU" sz="6400" dirty="0"/>
              <a:t>, </a:t>
            </a:r>
            <a:r>
              <a:rPr lang="ru-RU" sz="6400" dirty="0" err="1"/>
              <a:t>жазған</a:t>
            </a:r>
            <a:r>
              <a:rPr lang="ru-RU" sz="6400" dirty="0"/>
              <a:t> </a:t>
            </a:r>
            <a:r>
              <a:rPr lang="ru-RU" sz="6400" dirty="0" err="1"/>
              <a:t>шығармалары</a:t>
            </a:r>
            <a:r>
              <a:rPr lang="ru-RU" sz="6400" dirty="0"/>
              <a:t> </a:t>
            </a:r>
            <a:r>
              <a:rPr lang="ru-RU" sz="6400" dirty="0" err="1"/>
              <a:t>т.б</a:t>
            </a:r>
            <a:r>
              <a:rPr lang="ru-RU" sz="4500" dirty="0"/>
              <a:t>.</a:t>
            </a:r>
            <a:br>
              <a:rPr lang="ru-RU" sz="4500" dirty="0"/>
            </a:br>
            <a:endParaRPr lang="ru-RU" sz="4500" dirty="0"/>
          </a:p>
          <a:p>
            <a:r>
              <a:rPr lang="ru-RU" dirty="0"/>
              <a:t/>
            </a:r>
            <a:br>
              <a:rPr lang="ru-RU" dirty="0"/>
            </a:br>
            <a:endParaRPr lang="ru-RU" dirty="0"/>
          </a:p>
        </p:txBody>
      </p:sp>
    </p:spTree>
    <p:extLst>
      <p:ext uri="{BB962C8B-B14F-4D97-AF65-F5344CB8AC3E}">
        <p14:creationId xmlns:p14="http://schemas.microsoft.com/office/powerpoint/2010/main" val="149069128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b="1" dirty="0" err="1"/>
              <a:t>Терапевтикалық</a:t>
            </a:r>
            <a:r>
              <a:rPr lang="ru-RU" b="1" dirty="0"/>
              <a:t> </a:t>
            </a:r>
            <a:r>
              <a:rPr lang="ru-RU" b="1" dirty="0" err="1"/>
              <a:t>клиенттің</a:t>
            </a:r>
            <a:r>
              <a:rPr lang="ru-RU" b="1" dirty="0"/>
              <a:t> </a:t>
            </a:r>
            <a:r>
              <a:rPr lang="ru-RU" b="1" dirty="0" err="1"/>
              <a:t>эмоционалды</a:t>
            </a:r>
            <a:r>
              <a:rPr lang="ru-RU" b="1" dirty="0"/>
              <a:t> </a:t>
            </a:r>
            <a:r>
              <a:rPr lang="ru-RU" b="1" dirty="0" err="1"/>
              <a:t>компоненттері</a:t>
            </a:r>
            <a:endParaRPr lang="ru-RU" dirty="0"/>
          </a:p>
        </p:txBody>
      </p:sp>
      <p:sp>
        <p:nvSpPr>
          <p:cNvPr id="3" name="Объект 2"/>
          <p:cNvSpPr>
            <a:spLocks noGrp="1"/>
          </p:cNvSpPr>
          <p:nvPr>
            <p:ph idx="1"/>
          </p:nvPr>
        </p:nvSpPr>
        <p:spPr/>
        <p:txBody>
          <a:bodyPr>
            <a:normAutofit fontScale="92500" lnSpcReduction="20000"/>
          </a:bodyPr>
          <a:lstStyle/>
          <a:p>
            <a:r>
              <a:rPr lang="ru-RU" dirty="0" err="1"/>
              <a:t>Бұл</a:t>
            </a:r>
            <a:r>
              <a:rPr lang="ru-RU" dirty="0"/>
              <a:t> </a:t>
            </a:r>
            <a:r>
              <a:rPr lang="ru-RU" dirty="0" err="1"/>
              <a:t>компоненттердің</a:t>
            </a:r>
            <a:r>
              <a:rPr lang="ru-RU" dirty="0"/>
              <a:t> </a:t>
            </a:r>
            <a:r>
              <a:rPr lang="ru-RU" dirty="0" err="1"/>
              <a:t>болуы</a:t>
            </a:r>
            <a:r>
              <a:rPr lang="ru-RU" dirty="0"/>
              <a:t> </a:t>
            </a:r>
            <a:r>
              <a:rPr lang="ru-RU" dirty="0" err="1"/>
              <a:t>кеңес</a:t>
            </a:r>
            <a:r>
              <a:rPr lang="ru-RU" dirty="0"/>
              <a:t> беру </a:t>
            </a:r>
            <a:r>
              <a:rPr lang="ru-RU" dirty="0" err="1"/>
              <a:t>байланысының</a:t>
            </a:r>
            <a:r>
              <a:rPr lang="ru-RU" dirty="0"/>
              <a:t> </a:t>
            </a:r>
            <a:r>
              <a:rPr lang="ru-RU" dirty="0" err="1"/>
              <a:t>ядросы</a:t>
            </a:r>
            <a:r>
              <a:rPr lang="ru-RU" dirty="0"/>
              <a:t> </a:t>
            </a:r>
            <a:r>
              <a:rPr lang="ru-RU" dirty="0" err="1"/>
              <a:t>болып</a:t>
            </a:r>
            <a:r>
              <a:rPr lang="ru-RU" dirty="0"/>
              <a:t> </a:t>
            </a:r>
            <a:r>
              <a:rPr lang="ru-RU" dirty="0" err="1"/>
              <a:t>табылады</a:t>
            </a:r>
            <a:r>
              <a:rPr lang="ru-RU" dirty="0"/>
              <a:t>, </a:t>
            </a:r>
            <a:r>
              <a:rPr lang="ru-RU" dirty="0" err="1"/>
              <a:t>әрі</a:t>
            </a:r>
            <a:r>
              <a:rPr lang="ru-RU" dirty="0"/>
              <a:t> </a:t>
            </a:r>
            <a:r>
              <a:rPr lang="ru-RU" dirty="0" err="1"/>
              <a:t>кеңес</a:t>
            </a:r>
            <a:r>
              <a:rPr lang="ru-RU" dirty="0"/>
              <a:t> </a:t>
            </a:r>
            <a:r>
              <a:rPr lang="ru-RU" dirty="0" err="1"/>
              <a:t>беруге</a:t>
            </a:r>
            <a:r>
              <a:rPr lang="ru-RU" dirty="0"/>
              <a:t> </a:t>
            </a:r>
            <a:r>
              <a:rPr lang="ru-RU" dirty="0" err="1"/>
              <a:t>едәуір</a:t>
            </a:r>
            <a:r>
              <a:rPr lang="ru-RU" dirty="0"/>
              <a:t> </a:t>
            </a:r>
            <a:r>
              <a:rPr lang="ru-RU" dirty="0" err="1"/>
              <a:t>дәрежеде</a:t>
            </a:r>
            <a:r>
              <a:rPr lang="ru-RU" dirty="0"/>
              <a:t> </a:t>
            </a:r>
            <a:r>
              <a:rPr lang="ru-RU" dirty="0" err="1"/>
              <a:t>терапевтикалық</a:t>
            </a:r>
            <a:r>
              <a:rPr lang="ru-RU" dirty="0"/>
              <a:t> эффект </a:t>
            </a:r>
            <a:r>
              <a:rPr lang="ru-RU" dirty="0" err="1"/>
              <a:t>береді</a:t>
            </a:r>
            <a:r>
              <a:rPr lang="ru-RU" dirty="0"/>
              <a:t>. </a:t>
            </a:r>
            <a:r>
              <a:rPr lang="ru-RU" dirty="0" err="1"/>
              <a:t>Терапевтикалық</a:t>
            </a:r>
            <a:r>
              <a:rPr lang="ru-RU" dirty="0"/>
              <a:t> </a:t>
            </a:r>
            <a:r>
              <a:rPr lang="ru-RU" dirty="0" err="1"/>
              <a:t>климаттың</a:t>
            </a:r>
            <a:r>
              <a:rPr lang="ru-RU" dirty="0"/>
              <a:t> </a:t>
            </a:r>
            <a:r>
              <a:rPr lang="ru-RU" dirty="0" err="1"/>
              <a:t>эмоционалды</a:t>
            </a:r>
            <a:r>
              <a:rPr lang="ru-RU" dirty="0"/>
              <a:t> </a:t>
            </a:r>
            <a:r>
              <a:rPr lang="ru-RU" dirty="0" err="1"/>
              <a:t>компонентері</a:t>
            </a:r>
            <a:r>
              <a:rPr lang="ru-RU" dirty="0"/>
              <a:t> </a:t>
            </a:r>
            <a:r>
              <a:rPr lang="ru-RU" dirty="0" err="1"/>
              <a:t>кеңес</a:t>
            </a:r>
            <a:r>
              <a:rPr lang="ru-RU" dirty="0"/>
              <a:t> </a:t>
            </a:r>
            <a:r>
              <a:rPr lang="ru-RU" dirty="0" err="1"/>
              <a:t>берушінің</a:t>
            </a:r>
            <a:r>
              <a:rPr lang="ru-RU" dirty="0"/>
              <a:t> </a:t>
            </a:r>
            <a:r>
              <a:rPr lang="ru-RU" dirty="0" err="1"/>
              <a:t>жеке</a:t>
            </a:r>
            <a:r>
              <a:rPr lang="ru-RU" dirty="0"/>
              <a:t> </a:t>
            </a:r>
            <a:r>
              <a:rPr lang="ru-RU" dirty="0" err="1"/>
              <a:t>тұлғасының</a:t>
            </a:r>
            <a:r>
              <a:rPr lang="ru-RU" dirty="0"/>
              <a:t> </a:t>
            </a:r>
            <a:r>
              <a:rPr lang="ru-RU" dirty="0" err="1"/>
              <a:t>қасиеттеріне</a:t>
            </a:r>
            <a:r>
              <a:rPr lang="ru-RU" dirty="0"/>
              <a:t> </a:t>
            </a:r>
            <a:r>
              <a:rPr lang="ru-RU" dirty="0" err="1"/>
              <a:t>негізделеді</a:t>
            </a:r>
            <a:r>
              <a:rPr lang="ru-RU" dirty="0"/>
              <a:t>, </a:t>
            </a:r>
            <a:r>
              <a:rPr lang="ru-RU" dirty="0" err="1"/>
              <a:t>әрі</a:t>
            </a:r>
            <a:r>
              <a:rPr lang="ru-RU" dirty="0"/>
              <a:t> </a:t>
            </a:r>
            <a:r>
              <a:rPr lang="ru-RU" dirty="0" err="1"/>
              <a:t>оның</a:t>
            </a:r>
            <a:r>
              <a:rPr lang="ru-RU" dirty="0"/>
              <a:t> </a:t>
            </a:r>
            <a:r>
              <a:rPr lang="ru-RU" dirty="0" err="1"/>
              <a:t>кәсіби</a:t>
            </a:r>
            <a:r>
              <a:rPr lang="ru-RU" dirty="0"/>
              <a:t> </a:t>
            </a:r>
            <a:r>
              <a:rPr lang="ru-RU" dirty="0" err="1"/>
              <a:t>дағдылары</a:t>
            </a:r>
            <a:r>
              <a:rPr lang="ru-RU" dirty="0"/>
              <a:t> </a:t>
            </a:r>
            <a:r>
              <a:rPr lang="ru-RU" dirty="0" err="1"/>
              <a:t>болып</a:t>
            </a:r>
            <a:r>
              <a:rPr lang="ru-RU" dirty="0"/>
              <a:t> </a:t>
            </a:r>
            <a:r>
              <a:rPr lang="ru-RU" dirty="0" err="1"/>
              <a:t>табылады.Терапевтикалық</a:t>
            </a:r>
            <a:r>
              <a:rPr lang="ru-RU" dirty="0"/>
              <a:t> </a:t>
            </a:r>
            <a:r>
              <a:rPr lang="ru-RU" dirty="0" err="1"/>
              <a:t>климаттың</a:t>
            </a:r>
            <a:r>
              <a:rPr lang="ru-RU" dirty="0"/>
              <a:t> </a:t>
            </a:r>
            <a:r>
              <a:rPr lang="ru-RU" dirty="0" err="1"/>
              <a:t>маңызды</a:t>
            </a:r>
            <a:r>
              <a:rPr lang="ru-RU" dirty="0"/>
              <a:t> </a:t>
            </a:r>
            <a:r>
              <a:rPr lang="ru-RU" dirty="0" err="1"/>
              <a:t>эмоционалдық</a:t>
            </a:r>
            <a:r>
              <a:rPr lang="ru-RU" dirty="0"/>
              <a:t> </a:t>
            </a:r>
            <a:r>
              <a:rPr lang="ru-RU" dirty="0" err="1"/>
              <a:t>компоненттері</a:t>
            </a:r>
            <a:r>
              <a:rPr lang="ru-RU" dirty="0"/>
              <a:t> </a:t>
            </a:r>
            <a:r>
              <a:rPr lang="ru-RU" dirty="0" err="1" smtClean="0"/>
              <a:t>мыналар:</a:t>
            </a:r>
            <a:r>
              <a:rPr lang="ru-RU" dirty="0" err="1"/>
              <a:t>Сенімділік</a:t>
            </a:r>
            <a:r>
              <a:rPr lang="ru-RU" dirty="0"/>
              <a:t/>
            </a:r>
            <a:br>
              <a:rPr lang="ru-RU" dirty="0"/>
            </a:br>
            <a:endParaRPr lang="ru-RU" dirty="0"/>
          </a:p>
          <a:p>
            <a:r>
              <a:rPr lang="ru-RU" dirty="0"/>
              <a:t/>
            </a:r>
            <a:br>
              <a:rPr lang="ru-RU" dirty="0"/>
            </a:br>
            <a:r>
              <a:rPr lang="ru-RU" dirty="0" err="1"/>
              <a:t>Ашықтық</a:t>
            </a:r>
            <a:r>
              <a:rPr lang="ru-RU" dirty="0"/>
              <a:t>, </a:t>
            </a:r>
            <a:r>
              <a:rPr lang="ru-RU" dirty="0" err="1"/>
              <a:t>шынайылық</a:t>
            </a:r>
            <a:r>
              <a:rPr lang="ru-RU" dirty="0"/>
              <a:t/>
            </a:r>
            <a:br>
              <a:rPr lang="ru-RU" dirty="0"/>
            </a:br>
            <a:endParaRPr lang="ru-RU" dirty="0"/>
          </a:p>
          <a:p>
            <a:r>
              <a:rPr lang="ru-RU" dirty="0"/>
              <a:t/>
            </a:r>
            <a:br>
              <a:rPr lang="ru-RU" dirty="0"/>
            </a:br>
            <a:r>
              <a:rPr lang="ru-RU" dirty="0" err="1"/>
              <a:t>Эмпатия</a:t>
            </a:r>
            <a:r>
              <a:rPr lang="ru-RU" dirty="0"/>
              <a:t/>
            </a:r>
            <a:br>
              <a:rPr lang="ru-RU" dirty="0"/>
            </a:br>
            <a:endParaRPr lang="ru-RU" dirty="0"/>
          </a:p>
          <a:p>
            <a:r>
              <a:rPr lang="ru-RU" dirty="0"/>
              <a:t/>
            </a:r>
            <a:br>
              <a:rPr lang="ru-RU" dirty="0"/>
            </a:br>
            <a:r>
              <a:rPr lang="ru-RU" dirty="0" err="1"/>
              <a:t>Клиентті</a:t>
            </a:r>
            <a:r>
              <a:rPr lang="ru-RU" dirty="0"/>
              <a:t> </a:t>
            </a:r>
            <a:r>
              <a:rPr lang="ru-RU" dirty="0" err="1"/>
              <a:t>сөзсіз</a:t>
            </a:r>
            <a:r>
              <a:rPr lang="ru-RU" dirty="0"/>
              <a:t> </a:t>
            </a:r>
            <a:r>
              <a:rPr lang="ru-RU" dirty="0" err="1"/>
              <a:t>сыйлау</a:t>
            </a:r>
            <a:endParaRPr lang="ru-RU" dirty="0"/>
          </a:p>
          <a:p>
            <a:endParaRPr lang="ru-RU" dirty="0"/>
          </a:p>
        </p:txBody>
      </p:sp>
    </p:spTree>
    <p:extLst>
      <p:ext uri="{BB962C8B-B14F-4D97-AF65-F5344CB8AC3E}">
        <p14:creationId xmlns:p14="http://schemas.microsoft.com/office/powerpoint/2010/main" val="144295385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802432" y="1099496"/>
            <a:ext cx="11084768" cy="5355312"/>
          </a:xfrm>
          <a:prstGeom prst="rect">
            <a:avLst/>
          </a:prstGeom>
        </p:spPr>
        <p:txBody>
          <a:bodyPr wrap="square">
            <a:spAutoFit/>
          </a:bodyPr>
          <a:lstStyle/>
          <a:p>
            <a:pPr algn="just"/>
            <a:r>
              <a:rPr lang="ru-RU" sz="2400" dirty="0" err="1" smtClean="0">
                <a:solidFill>
                  <a:srgbClr val="FF0000"/>
                </a:solidFill>
                <a:latin typeface="Times New Roman" panose="02020603050405020304" pitchFamily="18" charset="0"/>
              </a:rPr>
              <a:t>Сенімділік</a:t>
            </a:r>
            <a:r>
              <a:rPr lang="ru-RU" sz="2400" dirty="0" smtClean="0">
                <a:solidFill>
                  <a:srgbClr val="FF0000"/>
                </a:solidFill>
                <a:latin typeface="Times New Roman" panose="02020603050405020304" pitchFamily="18" charset="0"/>
              </a:rPr>
              <a:t> </a:t>
            </a:r>
            <a:r>
              <a:rPr lang="ru-RU" sz="2400" dirty="0">
                <a:solidFill>
                  <a:srgbClr val="000000"/>
                </a:solidFill>
                <a:latin typeface="Times New Roman" panose="02020603050405020304" pitchFamily="18" charset="0"/>
              </a:rPr>
              <a:t>– </a:t>
            </a:r>
            <a:r>
              <a:rPr lang="ru-RU" sz="2400" dirty="0" err="1">
                <a:solidFill>
                  <a:srgbClr val="000000"/>
                </a:solidFill>
                <a:latin typeface="Times New Roman" panose="02020603050405020304" pitchFamily="18" charset="0"/>
              </a:rPr>
              <a:t>терапевтикалық</a:t>
            </a:r>
            <a:r>
              <a:rPr lang="ru-RU" sz="2400" dirty="0">
                <a:solidFill>
                  <a:srgbClr val="000000"/>
                </a:solidFill>
                <a:latin typeface="Times New Roman" panose="02020603050405020304" pitchFamily="18" charset="0"/>
              </a:rPr>
              <a:t> </a:t>
            </a:r>
            <a:r>
              <a:rPr lang="ru-RU" sz="2400" dirty="0" err="1">
                <a:solidFill>
                  <a:srgbClr val="000000"/>
                </a:solidFill>
                <a:latin typeface="Times New Roman" panose="02020603050405020304" pitchFamily="18" charset="0"/>
              </a:rPr>
              <a:t>байланыстың</a:t>
            </a:r>
            <a:r>
              <a:rPr lang="ru-RU" sz="2400" dirty="0">
                <a:solidFill>
                  <a:srgbClr val="000000"/>
                </a:solidFill>
                <a:latin typeface="Times New Roman" panose="02020603050405020304" pitchFamily="18" charset="0"/>
              </a:rPr>
              <a:t> </a:t>
            </a:r>
            <a:r>
              <a:rPr lang="ru-RU" sz="2400" dirty="0" err="1">
                <a:solidFill>
                  <a:srgbClr val="000000"/>
                </a:solidFill>
                <a:latin typeface="Times New Roman" panose="02020603050405020304" pitchFamily="18" charset="0"/>
              </a:rPr>
              <a:t>тереңдігі</a:t>
            </a:r>
            <a:r>
              <a:rPr lang="ru-RU" sz="2400" dirty="0">
                <a:solidFill>
                  <a:srgbClr val="000000"/>
                </a:solidFill>
                <a:latin typeface="Times New Roman" panose="02020603050405020304" pitchFamily="18" charset="0"/>
              </a:rPr>
              <a:t> мен </a:t>
            </a:r>
            <a:r>
              <a:rPr lang="ru-RU" sz="2400" dirty="0" err="1">
                <a:solidFill>
                  <a:srgbClr val="000000"/>
                </a:solidFill>
                <a:latin typeface="Times New Roman" panose="02020603050405020304" pitchFamily="18" charset="0"/>
              </a:rPr>
              <a:t>тиімділігін</a:t>
            </a:r>
            <a:r>
              <a:rPr lang="ru-RU" sz="2400" dirty="0">
                <a:solidFill>
                  <a:srgbClr val="000000"/>
                </a:solidFill>
                <a:latin typeface="Times New Roman" panose="02020603050405020304" pitchFamily="18" charset="0"/>
              </a:rPr>
              <a:t> </a:t>
            </a:r>
            <a:r>
              <a:rPr lang="ru-RU" sz="2400" dirty="0" err="1">
                <a:solidFill>
                  <a:srgbClr val="000000"/>
                </a:solidFill>
                <a:latin typeface="Times New Roman" panose="02020603050405020304" pitchFamily="18" charset="0"/>
              </a:rPr>
              <a:t>қамтамасыз</a:t>
            </a:r>
            <a:r>
              <a:rPr lang="ru-RU" sz="2400" dirty="0">
                <a:solidFill>
                  <a:srgbClr val="000000"/>
                </a:solidFill>
                <a:latin typeface="Times New Roman" panose="02020603050405020304" pitchFamily="18" charset="0"/>
              </a:rPr>
              <a:t> </a:t>
            </a:r>
            <a:r>
              <a:rPr lang="ru-RU" sz="2400" dirty="0" err="1">
                <a:solidFill>
                  <a:srgbClr val="000000"/>
                </a:solidFill>
                <a:latin typeface="Times New Roman" panose="02020603050405020304" pitchFamily="18" charset="0"/>
              </a:rPr>
              <a:t>ететін</a:t>
            </a:r>
            <a:r>
              <a:rPr lang="ru-RU" sz="2400" dirty="0">
                <a:solidFill>
                  <a:srgbClr val="000000"/>
                </a:solidFill>
                <a:latin typeface="Times New Roman" panose="02020603050405020304" pitchFamily="18" charset="0"/>
              </a:rPr>
              <a:t> </a:t>
            </a:r>
            <a:r>
              <a:rPr lang="ru-RU" sz="2400" dirty="0" err="1">
                <a:solidFill>
                  <a:srgbClr val="000000"/>
                </a:solidFill>
                <a:latin typeface="Times New Roman" panose="02020603050405020304" pitchFamily="18" charset="0"/>
              </a:rPr>
              <a:t>маңызды</a:t>
            </a:r>
            <a:r>
              <a:rPr lang="ru-RU" sz="2400" dirty="0">
                <a:solidFill>
                  <a:srgbClr val="000000"/>
                </a:solidFill>
                <a:latin typeface="Times New Roman" panose="02020603050405020304" pitchFamily="18" charset="0"/>
              </a:rPr>
              <a:t> компонент. </a:t>
            </a:r>
            <a:r>
              <a:rPr lang="ru-RU" sz="2400" dirty="0" err="1">
                <a:solidFill>
                  <a:srgbClr val="000000"/>
                </a:solidFill>
                <a:latin typeface="Times New Roman" panose="02020603050405020304" pitchFamily="18" charset="0"/>
              </a:rPr>
              <a:t>Клиенттің</a:t>
            </a:r>
            <a:r>
              <a:rPr lang="ru-RU" sz="2400" dirty="0">
                <a:solidFill>
                  <a:srgbClr val="000000"/>
                </a:solidFill>
                <a:latin typeface="Times New Roman" panose="02020603050405020304" pitchFamily="18" charset="0"/>
              </a:rPr>
              <a:t> </a:t>
            </a:r>
            <a:r>
              <a:rPr lang="ru-RU" sz="2400" dirty="0" err="1">
                <a:solidFill>
                  <a:srgbClr val="000000"/>
                </a:solidFill>
                <a:latin typeface="Times New Roman" panose="02020603050405020304" pitchFamily="18" charset="0"/>
              </a:rPr>
              <a:t>кеңес</a:t>
            </a:r>
            <a:r>
              <a:rPr lang="ru-RU" sz="2400" dirty="0">
                <a:solidFill>
                  <a:srgbClr val="000000"/>
                </a:solidFill>
                <a:latin typeface="Times New Roman" panose="02020603050405020304" pitchFamily="18" charset="0"/>
              </a:rPr>
              <a:t> </a:t>
            </a:r>
            <a:r>
              <a:rPr lang="ru-RU" sz="2400" dirty="0" err="1">
                <a:solidFill>
                  <a:srgbClr val="000000"/>
                </a:solidFill>
                <a:latin typeface="Times New Roman" panose="02020603050405020304" pitchFamily="18" charset="0"/>
              </a:rPr>
              <a:t>берушіге</a:t>
            </a:r>
            <a:r>
              <a:rPr lang="ru-RU" sz="2400" dirty="0">
                <a:solidFill>
                  <a:srgbClr val="000000"/>
                </a:solidFill>
                <a:latin typeface="Times New Roman" panose="02020603050405020304" pitchFamily="18" charset="0"/>
              </a:rPr>
              <a:t> </a:t>
            </a:r>
            <a:r>
              <a:rPr lang="ru-RU" sz="2400" dirty="0" err="1">
                <a:solidFill>
                  <a:srgbClr val="000000"/>
                </a:solidFill>
                <a:latin typeface="Times New Roman" panose="02020603050405020304" pitchFamily="18" charset="0"/>
              </a:rPr>
              <a:t>деген</a:t>
            </a:r>
            <a:r>
              <a:rPr lang="ru-RU" sz="2400" dirty="0">
                <a:solidFill>
                  <a:srgbClr val="000000"/>
                </a:solidFill>
                <a:latin typeface="Times New Roman" panose="02020603050405020304" pitchFamily="18" charset="0"/>
              </a:rPr>
              <a:t> </a:t>
            </a:r>
            <a:r>
              <a:rPr lang="ru-RU" sz="2400" dirty="0" err="1">
                <a:solidFill>
                  <a:srgbClr val="000000"/>
                </a:solidFill>
                <a:latin typeface="Times New Roman" panose="02020603050405020304" pitchFamily="18" charset="0"/>
              </a:rPr>
              <a:t>жоғары</a:t>
            </a:r>
            <a:r>
              <a:rPr lang="ru-RU" sz="2400" dirty="0">
                <a:solidFill>
                  <a:srgbClr val="000000"/>
                </a:solidFill>
                <a:latin typeface="Times New Roman" panose="02020603050405020304" pitchFamily="18" charset="0"/>
              </a:rPr>
              <a:t> </a:t>
            </a:r>
            <a:r>
              <a:rPr lang="ru-RU" sz="2400" dirty="0" err="1">
                <a:solidFill>
                  <a:srgbClr val="000000"/>
                </a:solidFill>
                <a:latin typeface="Times New Roman" panose="02020603050405020304" pitchFamily="18" charset="0"/>
              </a:rPr>
              <a:t>сенімділігі</a:t>
            </a:r>
            <a:r>
              <a:rPr lang="ru-RU" sz="2400" dirty="0">
                <a:solidFill>
                  <a:srgbClr val="000000"/>
                </a:solidFill>
                <a:latin typeface="Times New Roman" panose="02020603050405020304" pitchFamily="18" charset="0"/>
              </a:rPr>
              <a:t> </a:t>
            </a:r>
            <a:r>
              <a:rPr lang="ru-RU" sz="2400" dirty="0" err="1">
                <a:solidFill>
                  <a:srgbClr val="000000"/>
                </a:solidFill>
                <a:latin typeface="Times New Roman" panose="02020603050405020304" pitchFamily="18" charset="0"/>
              </a:rPr>
              <a:t>клиенттің</a:t>
            </a:r>
            <a:r>
              <a:rPr lang="ru-RU" sz="2400" dirty="0">
                <a:solidFill>
                  <a:srgbClr val="000000"/>
                </a:solidFill>
                <a:latin typeface="Times New Roman" panose="02020603050405020304" pitchFamily="18" charset="0"/>
              </a:rPr>
              <a:t> </a:t>
            </a:r>
            <a:r>
              <a:rPr lang="ru-RU" sz="2400" dirty="0" err="1">
                <a:solidFill>
                  <a:srgbClr val="000000"/>
                </a:solidFill>
                <a:latin typeface="Times New Roman" panose="02020603050405020304" pitchFamily="18" charset="0"/>
              </a:rPr>
              <a:t>ашылуына</a:t>
            </a:r>
            <a:r>
              <a:rPr lang="ru-RU" sz="2400" dirty="0">
                <a:solidFill>
                  <a:srgbClr val="000000"/>
                </a:solidFill>
                <a:latin typeface="Times New Roman" panose="02020603050405020304" pitchFamily="18" charset="0"/>
              </a:rPr>
              <a:t>, </a:t>
            </a:r>
            <a:r>
              <a:rPr lang="ru-RU" sz="2400" dirty="0" err="1">
                <a:solidFill>
                  <a:srgbClr val="000000"/>
                </a:solidFill>
                <a:latin typeface="Times New Roman" panose="02020603050405020304" pitchFamily="18" charset="0"/>
              </a:rPr>
              <a:t>маңызды</a:t>
            </a:r>
            <a:r>
              <a:rPr lang="ru-RU" sz="2400" dirty="0">
                <a:solidFill>
                  <a:srgbClr val="000000"/>
                </a:solidFill>
                <a:latin typeface="Times New Roman" panose="02020603050405020304" pitchFamily="18" charset="0"/>
              </a:rPr>
              <a:t> </a:t>
            </a:r>
            <a:r>
              <a:rPr lang="ru-RU" sz="2400" dirty="0" err="1">
                <a:solidFill>
                  <a:srgbClr val="000000"/>
                </a:solidFill>
                <a:latin typeface="Times New Roman" panose="02020603050405020304" pitchFamily="18" charset="0"/>
              </a:rPr>
              <a:t>проблемаларды</a:t>
            </a:r>
            <a:r>
              <a:rPr lang="ru-RU" sz="2400" dirty="0">
                <a:solidFill>
                  <a:srgbClr val="000000"/>
                </a:solidFill>
                <a:latin typeface="Times New Roman" panose="02020603050405020304" pitchFamily="18" charset="0"/>
              </a:rPr>
              <a:t> </a:t>
            </a:r>
            <a:r>
              <a:rPr lang="ru-RU" sz="2400" dirty="0" err="1">
                <a:solidFill>
                  <a:srgbClr val="000000"/>
                </a:solidFill>
                <a:latin typeface="Times New Roman" panose="02020603050405020304" pitchFamily="18" charset="0"/>
              </a:rPr>
              <a:t>талқылауға</a:t>
            </a:r>
            <a:r>
              <a:rPr lang="ru-RU" sz="2400" dirty="0">
                <a:solidFill>
                  <a:srgbClr val="000000"/>
                </a:solidFill>
                <a:latin typeface="Times New Roman" panose="02020603050405020304" pitchFamily="18" charset="0"/>
              </a:rPr>
              <a:t>, </a:t>
            </a:r>
            <a:r>
              <a:rPr lang="ru-RU" sz="2400" dirty="0" err="1">
                <a:solidFill>
                  <a:srgbClr val="000000"/>
                </a:solidFill>
                <a:latin typeface="Times New Roman" panose="02020603050405020304" pitchFamily="18" charset="0"/>
              </a:rPr>
              <a:t>қорқыныш</a:t>
            </a:r>
            <a:r>
              <a:rPr lang="ru-RU" sz="2400" dirty="0">
                <a:solidFill>
                  <a:srgbClr val="000000"/>
                </a:solidFill>
                <a:latin typeface="Times New Roman" panose="02020603050405020304" pitchFamily="18" charset="0"/>
              </a:rPr>
              <a:t>, </a:t>
            </a:r>
            <a:r>
              <a:rPr lang="ru-RU" sz="2400" dirty="0" err="1">
                <a:solidFill>
                  <a:srgbClr val="000000"/>
                </a:solidFill>
                <a:latin typeface="Times New Roman" panose="02020603050405020304" pitchFamily="18" charset="0"/>
              </a:rPr>
              <a:t>сезімдерімен</a:t>
            </a:r>
            <a:r>
              <a:rPr lang="ru-RU" sz="2400" dirty="0">
                <a:solidFill>
                  <a:srgbClr val="000000"/>
                </a:solidFill>
                <a:latin typeface="Times New Roman" panose="02020603050405020304" pitchFamily="18" charset="0"/>
              </a:rPr>
              <a:t> </a:t>
            </a:r>
            <a:r>
              <a:rPr lang="ru-RU" sz="2400" dirty="0" err="1">
                <a:solidFill>
                  <a:srgbClr val="000000"/>
                </a:solidFill>
                <a:latin typeface="Times New Roman" panose="02020603050405020304" pitchFamily="18" charset="0"/>
              </a:rPr>
              <a:t>бөлісуге</a:t>
            </a:r>
            <a:r>
              <a:rPr lang="ru-RU" sz="2400" dirty="0">
                <a:solidFill>
                  <a:srgbClr val="000000"/>
                </a:solidFill>
                <a:latin typeface="Times New Roman" panose="02020603050405020304" pitchFamily="18" charset="0"/>
              </a:rPr>
              <a:t> </a:t>
            </a:r>
            <a:r>
              <a:rPr lang="ru-RU" sz="2400" dirty="0" err="1">
                <a:solidFill>
                  <a:srgbClr val="000000"/>
                </a:solidFill>
                <a:latin typeface="Times New Roman" panose="02020603050405020304" pitchFamily="18" charset="0"/>
              </a:rPr>
              <a:t>мүмкіндік</a:t>
            </a:r>
            <a:r>
              <a:rPr lang="ru-RU" sz="2400" dirty="0">
                <a:solidFill>
                  <a:srgbClr val="000000"/>
                </a:solidFill>
                <a:latin typeface="Times New Roman" panose="02020603050405020304" pitchFamily="18" charset="0"/>
              </a:rPr>
              <a:t> </a:t>
            </a:r>
            <a:r>
              <a:rPr lang="ru-RU" sz="2400" dirty="0" err="1">
                <a:solidFill>
                  <a:srgbClr val="000000"/>
                </a:solidFill>
                <a:latin typeface="Times New Roman" panose="02020603050405020304" pitchFamily="18" charset="0"/>
              </a:rPr>
              <a:t>береді</a:t>
            </a:r>
            <a:r>
              <a:rPr lang="ru-RU" sz="2400" dirty="0">
                <a:solidFill>
                  <a:srgbClr val="000000"/>
                </a:solidFill>
                <a:latin typeface="Times New Roman" panose="02020603050405020304" pitchFamily="18" charset="0"/>
              </a:rPr>
              <a:t>. </a:t>
            </a:r>
            <a:endParaRPr lang="ru-RU" sz="2400" dirty="0" smtClean="0">
              <a:solidFill>
                <a:srgbClr val="000000"/>
              </a:solidFill>
              <a:latin typeface="Times New Roman" panose="02020603050405020304" pitchFamily="18" charset="0"/>
            </a:endParaRPr>
          </a:p>
          <a:p>
            <a:pPr algn="just"/>
            <a:r>
              <a:rPr lang="ru-RU" sz="2400" dirty="0" err="1" smtClean="0">
                <a:solidFill>
                  <a:srgbClr val="000000"/>
                </a:solidFill>
                <a:latin typeface="Times New Roman" panose="02020603050405020304" pitchFamily="18" charset="0"/>
              </a:rPr>
              <a:t>Кеңес</a:t>
            </a:r>
            <a:r>
              <a:rPr lang="ru-RU" sz="2400" dirty="0" smtClean="0">
                <a:solidFill>
                  <a:srgbClr val="000000"/>
                </a:solidFill>
                <a:latin typeface="Times New Roman" panose="02020603050405020304" pitchFamily="18" charset="0"/>
              </a:rPr>
              <a:t> </a:t>
            </a:r>
            <a:r>
              <a:rPr lang="ru-RU" sz="2400" dirty="0" err="1">
                <a:solidFill>
                  <a:srgbClr val="000000"/>
                </a:solidFill>
                <a:latin typeface="Times New Roman" panose="02020603050405020304" pitchFamily="18" charset="0"/>
              </a:rPr>
              <a:t>беруші</a:t>
            </a:r>
            <a:r>
              <a:rPr lang="ru-RU" sz="2400" dirty="0">
                <a:solidFill>
                  <a:srgbClr val="000000"/>
                </a:solidFill>
                <a:latin typeface="Times New Roman" panose="02020603050405020304" pitchFamily="18" charset="0"/>
              </a:rPr>
              <a:t> клиентке </a:t>
            </a:r>
            <a:r>
              <a:rPr lang="ru-RU" sz="2400" dirty="0" err="1">
                <a:solidFill>
                  <a:srgbClr val="000000"/>
                </a:solidFill>
                <a:latin typeface="Times New Roman" panose="02020603050405020304" pitchFamily="18" charset="0"/>
              </a:rPr>
              <a:t>қатысты</a:t>
            </a:r>
            <a:r>
              <a:rPr lang="ru-RU" sz="2400" dirty="0">
                <a:solidFill>
                  <a:srgbClr val="000000"/>
                </a:solidFill>
                <a:latin typeface="Times New Roman" panose="02020603050405020304" pitchFamily="18" charset="0"/>
              </a:rPr>
              <a:t> </a:t>
            </a:r>
            <a:r>
              <a:rPr lang="ru-RU" sz="2400" dirty="0" err="1">
                <a:solidFill>
                  <a:srgbClr val="000000"/>
                </a:solidFill>
                <a:latin typeface="Times New Roman" panose="02020603050405020304" pitchFamily="18" charset="0"/>
              </a:rPr>
              <a:t>қарым-қатынаста</a:t>
            </a:r>
            <a:r>
              <a:rPr lang="ru-RU" sz="2400" dirty="0">
                <a:solidFill>
                  <a:srgbClr val="000000"/>
                </a:solidFill>
                <a:latin typeface="Times New Roman" panose="02020603050405020304" pitchFamily="18" charset="0"/>
              </a:rPr>
              <a:t> </a:t>
            </a:r>
            <a:r>
              <a:rPr lang="ru-RU" sz="2400" dirty="0" err="1">
                <a:solidFill>
                  <a:srgbClr val="000000"/>
                </a:solidFill>
                <a:latin typeface="Times New Roman" panose="02020603050405020304" pitchFamily="18" charset="0"/>
              </a:rPr>
              <a:t>өте</a:t>
            </a:r>
            <a:r>
              <a:rPr lang="ru-RU" sz="2400" dirty="0">
                <a:solidFill>
                  <a:srgbClr val="000000"/>
                </a:solidFill>
                <a:latin typeface="Times New Roman" panose="02020603050405020304" pitchFamily="18" charset="0"/>
              </a:rPr>
              <a:t> </a:t>
            </a:r>
            <a:r>
              <a:rPr lang="ru-RU" sz="2400" dirty="0" err="1">
                <a:solidFill>
                  <a:srgbClr val="000000"/>
                </a:solidFill>
                <a:latin typeface="Times New Roman" panose="02020603050405020304" pitchFamily="18" charset="0"/>
              </a:rPr>
              <a:t>табиғи</a:t>
            </a:r>
            <a:r>
              <a:rPr lang="ru-RU" sz="2400" dirty="0">
                <a:solidFill>
                  <a:srgbClr val="000000"/>
                </a:solidFill>
                <a:latin typeface="Times New Roman" panose="02020603050405020304" pitchFamily="18" charset="0"/>
              </a:rPr>
              <a:t>, </a:t>
            </a:r>
            <a:r>
              <a:rPr lang="ru-RU" sz="2400" dirty="0" err="1">
                <a:solidFill>
                  <a:srgbClr val="000000"/>
                </a:solidFill>
                <a:latin typeface="Times New Roman" panose="02020603050405020304" pitchFamily="18" charset="0"/>
              </a:rPr>
              <a:t>әрі</a:t>
            </a:r>
            <a:r>
              <a:rPr lang="ru-RU" sz="2400" dirty="0">
                <a:solidFill>
                  <a:srgbClr val="000000"/>
                </a:solidFill>
                <a:latin typeface="Times New Roman" panose="02020603050405020304" pitchFamily="18" charset="0"/>
              </a:rPr>
              <a:t> </a:t>
            </a:r>
            <a:r>
              <a:rPr lang="ru-RU" sz="2400" dirty="0" err="1">
                <a:solidFill>
                  <a:srgbClr val="000000"/>
                </a:solidFill>
                <a:latin typeface="Times New Roman" panose="02020603050405020304" pitchFamily="18" charset="0"/>
              </a:rPr>
              <a:t>достық</a:t>
            </a:r>
            <a:r>
              <a:rPr lang="ru-RU" sz="2400" dirty="0">
                <a:solidFill>
                  <a:srgbClr val="000000"/>
                </a:solidFill>
                <a:latin typeface="Times New Roman" panose="02020603050405020304" pitchFamily="18" charset="0"/>
              </a:rPr>
              <a:t> </a:t>
            </a:r>
            <a:r>
              <a:rPr lang="ru-RU" sz="2400" dirty="0" err="1">
                <a:solidFill>
                  <a:srgbClr val="000000"/>
                </a:solidFill>
                <a:latin typeface="Times New Roman" panose="02020603050405020304" pitchFamily="18" charset="0"/>
              </a:rPr>
              <a:t>пейілде</a:t>
            </a:r>
            <a:r>
              <a:rPr lang="ru-RU" sz="2400" dirty="0">
                <a:solidFill>
                  <a:srgbClr val="000000"/>
                </a:solidFill>
                <a:latin typeface="Times New Roman" panose="02020603050405020304" pitchFamily="18" charset="0"/>
              </a:rPr>
              <a:t> </a:t>
            </a:r>
            <a:r>
              <a:rPr lang="ru-RU" sz="2400" dirty="0" err="1" smtClean="0">
                <a:solidFill>
                  <a:srgbClr val="000000"/>
                </a:solidFill>
                <a:latin typeface="Times New Roman" panose="02020603050405020304" pitchFamily="18" charset="0"/>
              </a:rPr>
              <a:t>болуы</a:t>
            </a:r>
            <a:r>
              <a:rPr lang="ru-RU" sz="2400" dirty="0" smtClean="0">
                <a:solidFill>
                  <a:srgbClr val="000000"/>
                </a:solidFill>
                <a:latin typeface="Times New Roman" panose="02020603050405020304" pitchFamily="18" charset="0"/>
              </a:rPr>
              <a:t>  </a:t>
            </a:r>
            <a:r>
              <a:rPr lang="ru-RU" sz="2400" dirty="0" err="1" smtClean="0">
                <a:solidFill>
                  <a:srgbClr val="000000"/>
                </a:solidFill>
                <a:latin typeface="Times New Roman" panose="02020603050405020304" pitchFamily="18" charset="0"/>
              </a:rPr>
              <a:t>керек</a:t>
            </a:r>
            <a:r>
              <a:rPr lang="ru-RU" sz="2400" dirty="0">
                <a:solidFill>
                  <a:srgbClr val="000000"/>
                </a:solidFill>
                <a:latin typeface="Times New Roman" panose="02020603050405020304" pitchFamily="18" charset="0"/>
              </a:rPr>
              <a:t>.</a:t>
            </a:r>
            <a:r>
              <a:rPr lang="ru-RU" sz="2400" dirty="0"/>
              <a:t/>
            </a:r>
            <a:br>
              <a:rPr lang="ru-RU" sz="2400" dirty="0"/>
            </a:br>
            <a:r>
              <a:rPr lang="ru-RU" sz="2400" dirty="0">
                <a:solidFill>
                  <a:srgbClr val="000000"/>
                </a:solidFill>
                <a:latin typeface="Times New Roman" panose="02020603050405020304" pitchFamily="18" charset="0"/>
              </a:rPr>
              <a:t/>
            </a:r>
            <a:br>
              <a:rPr lang="ru-RU" sz="2400" dirty="0">
                <a:solidFill>
                  <a:srgbClr val="000000"/>
                </a:solidFill>
                <a:latin typeface="Times New Roman" panose="02020603050405020304" pitchFamily="18" charset="0"/>
              </a:rPr>
            </a:br>
            <a:r>
              <a:rPr lang="ru-RU" sz="2400" dirty="0" smtClean="0">
                <a:solidFill>
                  <a:srgbClr val="000000"/>
                </a:solidFill>
                <a:latin typeface="Times New Roman" panose="02020603050405020304" pitchFamily="18" charset="0"/>
              </a:rPr>
              <a:t>- </a:t>
            </a:r>
            <a:r>
              <a:rPr lang="ru-RU" sz="2400" dirty="0" err="1" smtClean="0">
                <a:solidFill>
                  <a:srgbClr val="000000"/>
                </a:solidFill>
                <a:latin typeface="Times New Roman" panose="02020603050405020304" pitchFamily="18" charset="0"/>
              </a:rPr>
              <a:t>Клиенттің</a:t>
            </a:r>
            <a:r>
              <a:rPr lang="ru-RU" sz="2400" dirty="0" smtClean="0">
                <a:solidFill>
                  <a:srgbClr val="000000"/>
                </a:solidFill>
                <a:latin typeface="Times New Roman" panose="02020603050405020304" pitchFamily="18" charset="0"/>
              </a:rPr>
              <a:t> </a:t>
            </a:r>
            <a:r>
              <a:rPr lang="ru-RU" sz="2400" dirty="0" err="1">
                <a:solidFill>
                  <a:srgbClr val="000000"/>
                </a:solidFill>
                <a:latin typeface="Times New Roman" panose="02020603050405020304" pitchFamily="18" charset="0"/>
              </a:rPr>
              <a:t>толық</a:t>
            </a:r>
            <a:r>
              <a:rPr lang="ru-RU" sz="2400" dirty="0">
                <a:solidFill>
                  <a:srgbClr val="000000"/>
                </a:solidFill>
                <a:latin typeface="Times New Roman" panose="02020603050405020304" pitchFamily="18" charset="0"/>
              </a:rPr>
              <a:t> </a:t>
            </a:r>
            <a:r>
              <a:rPr lang="ru-RU" sz="2400" dirty="0" err="1">
                <a:solidFill>
                  <a:srgbClr val="000000"/>
                </a:solidFill>
                <a:latin typeface="Times New Roman" panose="02020603050405020304" pitchFamily="18" charset="0"/>
              </a:rPr>
              <a:t>ашылуына</a:t>
            </a:r>
            <a:r>
              <a:rPr lang="ru-RU" sz="2400" dirty="0">
                <a:solidFill>
                  <a:srgbClr val="000000"/>
                </a:solidFill>
                <a:latin typeface="Times New Roman" panose="02020603050405020304" pitchFamily="18" charset="0"/>
              </a:rPr>
              <a:t>, </a:t>
            </a:r>
            <a:r>
              <a:rPr lang="ru-RU" sz="2400" dirty="0" err="1">
                <a:solidFill>
                  <a:srgbClr val="000000"/>
                </a:solidFill>
                <a:latin typeface="Times New Roman" panose="02020603050405020304" pitchFamily="18" charset="0"/>
              </a:rPr>
              <a:t>пікіріне</a:t>
            </a:r>
            <a:r>
              <a:rPr lang="ru-RU" sz="2400" dirty="0">
                <a:solidFill>
                  <a:srgbClr val="000000"/>
                </a:solidFill>
                <a:latin typeface="Times New Roman" panose="02020603050405020304" pitchFamily="18" charset="0"/>
              </a:rPr>
              <a:t> </a:t>
            </a:r>
            <a:r>
              <a:rPr lang="ru-RU" sz="2400" dirty="0" err="1">
                <a:solidFill>
                  <a:srgbClr val="000000"/>
                </a:solidFill>
                <a:latin typeface="Times New Roman" panose="02020603050405020304" pitchFamily="18" charset="0"/>
              </a:rPr>
              <a:t>бағалаусыз</a:t>
            </a:r>
            <a:r>
              <a:rPr lang="ru-RU" sz="2400" dirty="0">
                <a:solidFill>
                  <a:srgbClr val="000000"/>
                </a:solidFill>
                <a:latin typeface="Times New Roman" panose="02020603050405020304" pitchFamily="18" charset="0"/>
              </a:rPr>
              <a:t> </a:t>
            </a:r>
            <a:r>
              <a:rPr lang="ru-RU" sz="2400" dirty="0" err="1">
                <a:solidFill>
                  <a:srgbClr val="000000"/>
                </a:solidFill>
                <a:latin typeface="Times New Roman" panose="02020603050405020304" pitchFamily="18" charset="0"/>
              </a:rPr>
              <a:t>оқыту</a:t>
            </a:r>
            <a:r>
              <a:rPr lang="ru-RU" sz="2400" dirty="0">
                <a:solidFill>
                  <a:srgbClr val="000000"/>
                </a:solidFill>
                <a:latin typeface="Times New Roman" panose="02020603050405020304" pitchFamily="18" charset="0"/>
              </a:rPr>
              <a:t>, </a:t>
            </a:r>
            <a:r>
              <a:rPr lang="ru-RU" sz="2400" dirty="0" err="1">
                <a:solidFill>
                  <a:srgbClr val="000000"/>
                </a:solidFill>
                <a:latin typeface="Times New Roman" panose="02020603050405020304" pitchFamily="18" charset="0"/>
              </a:rPr>
              <a:t>кеңес</a:t>
            </a:r>
            <a:r>
              <a:rPr lang="ru-RU" sz="2400" dirty="0">
                <a:solidFill>
                  <a:srgbClr val="000000"/>
                </a:solidFill>
                <a:latin typeface="Times New Roman" panose="02020603050405020304" pitchFamily="18" charset="0"/>
              </a:rPr>
              <a:t> беру, </a:t>
            </a:r>
            <a:r>
              <a:rPr lang="ru-RU" sz="2400" dirty="0" err="1">
                <a:solidFill>
                  <a:srgbClr val="000000"/>
                </a:solidFill>
                <a:latin typeface="Times New Roman" panose="02020603050405020304" pitchFamily="18" charset="0"/>
              </a:rPr>
              <a:t>үйретусіз</a:t>
            </a:r>
            <a:r>
              <a:rPr lang="ru-RU" sz="2400" dirty="0">
                <a:solidFill>
                  <a:srgbClr val="000000"/>
                </a:solidFill>
                <a:latin typeface="Times New Roman" panose="02020603050405020304" pitchFamily="18" charset="0"/>
              </a:rPr>
              <a:t> </a:t>
            </a:r>
            <a:r>
              <a:rPr lang="ru-RU" sz="2400" dirty="0" err="1">
                <a:solidFill>
                  <a:srgbClr val="000000"/>
                </a:solidFill>
                <a:latin typeface="Times New Roman" panose="02020603050405020304" pitchFamily="18" charset="0"/>
              </a:rPr>
              <a:t>қарау</a:t>
            </a:r>
            <a:r>
              <a:rPr lang="ru-RU" sz="2400" dirty="0">
                <a:solidFill>
                  <a:srgbClr val="000000"/>
                </a:solidFill>
                <a:latin typeface="Times New Roman" panose="02020603050405020304" pitchFamily="18" charset="0"/>
              </a:rPr>
              <a:t> </a:t>
            </a:r>
            <a:r>
              <a:rPr lang="ru-RU" sz="2400" dirty="0" err="1" smtClean="0">
                <a:solidFill>
                  <a:srgbClr val="000000"/>
                </a:solidFill>
                <a:latin typeface="Times New Roman" panose="02020603050405020304" pitchFamily="18" charset="0"/>
              </a:rPr>
              <a:t>керек</a:t>
            </a:r>
            <a:r>
              <a:rPr lang="ru-RU" sz="2400" dirty="0" smtClean="0">
                <a:solidFill>
                  <a:srgbClr val="000000"/>
                </a:solidFill>
                <a:latin typeface="Times New Roman" panose="02020603050405020304" pitchFamily="18" charset="0"/>
              </a:rPr>
              <a:t>;</a:t>
            </a:r>
          </a:p>
          <a:p>
            <a:pPr marL="342900" indent="-342900">
              <a:buFontTx/>
              <a:buChar char="-"/>
            </a:pPr>
            <a:r>
              <a:rPr lang="ru-RU" sz="2400" dirty="0" smtClean="0">
                <a:solidFill>
                  <a:srgbClr val="000000"/>
                </a:solidFill>
                <a:latin typeface="Times New Roman" panose="02020603050405020304" pitchFamily="18" charset="0"/>
              </a:rPr>
              <a:t>Клиентке </a:t>
            </a:r>
            <a:r>
              <a:rPr lang="ru-RU" sz="2400" dirty="0" err="1">
                <a:solidFill>
                  <a:srgbClr val="000000"/>
                </a:solidFill>
                <a:latin typeface="Times New Roman" panose="02020603050405020304" pitchFamily="18" charset="0"/>
              </a:rPr>
              <a:t>кеңес</a:t>
            </a:r>
            <a:r>
              <a:rPr lang="ru-RU" sz="2400" dirty="0">
                <a:solidFill>
                  <a:srgbClr val="000000"/>
                </a:solidFill>
                <a:latin typeface="Times New Roman" panose="02020603050405020304" pitchFamily="18" charset="0"/>
              </a:rPr>
              <a:t> </a:t>
            </a:r>
            <a:r>
              <a:rPr lang="ru-RU" sz="2400" dirty="0" err="1">
                <a:solidFill>
                  <a:srgbClr val="000000"/>
                </a:solidFill>
                <a:latin typeface="Times New Roman" panose="02020603050405020304" pitchFamily="18" charset="0"/>
              </a:rPr>
              <a:t>берушінің</a:t>
            </a:r>
            <a:r>
              <a:rPr lang="ru-RU" sz="2400" dirty="0">
                <a:solidFill>
                  <a:srgbClr val="000000"/>
                </a:solidFill>
                <a:latin typeface="Times New Roman" panose="02020603050405020304" pitchFamily="18" charset="0"/>
              </a:rPr>
              <a:t> </a:t>
            </a:r>
            <a:r>
              <a:rPr lang="ru-RU" sz="2400" dirty="0" err="1">
                <a:solidFill>
                  <a:srgbClr val="000000"/>
                </a:solidFill>
                <a:latin typeface="Times New Roman" panose="02020603050405020304" pitchFamily="18" charset="0"/>
              </a:rPr>
              <a:t>шынайы</a:t>
            </a:r>
            <a:r>
              <a:rPr lang="ru-RU" sz="2400" dirty="0">
                <a:solidFill>
                  <a:srgbClr val="000000"/>
                </a:solidFill>
                <a:latin typeface="Times New Roman" panose="02020603050405020304" pitchFamily="18" charset="0"/>
              </a:rPr>
              <a:t> </a:t>
            </a:r>
            <a:r>
              <a:rPr lang="ru-RU" sz="2400" dirty="0" err="1">
                <a:solidFill>
                  <a:srgbClr val="000000"/>
                </a:solidFill>
                <a:latin typeface="Times New Roman" panose="02020603050405020304" pitchFamily="18" charset="0"/>
              </a:rPr>
              <a:t>қызығушылықпен</a:t>
            </a:r>
            <a:r>
              <a:rPr lang="ru-RU" sz="2400" dirty="0">
                <a:solidFill>
                  <a:srgbClr val="000000"/>
                </a:solidFill>
                <a:latin typeface="Times New Roman" panose="02020603050405020304" pitchFamily="18" charset="0"/>
              </a:rPr>
              <a:t> </a:t>
            </a:r>
            <a:r>
              <a:rPr lang="ru-RU" sz="2400" dirty="0" err="1">
                <a:solidFill>
                  <a:srgbClr val="000000"/>
                </a:solidFill>
                <a:latin typeface="Times New Roman" panose="02020603050405020304" pitchFamily="18" charset="0"/>
              </a:rPr>
              <a:t>қарауы</a:t>
            </a:r>
            <a:r>
              <a:rPr lang="ru-RU" sz="2400" dirty="0">
                <a:solidFill>
                  <a:srgbClr val="000000"/>
                </a:solidFill>
                <a:latin typeface="Times New Roman" panose="02020603050405020304" pitchFamily="18" charset="0"/>
              </a:rPr>
              <a:t>, </a:t>
            </a:r>
            <a:r>
              <a:rPr lang="ru-RU" sz="2400" dirty="0" err="1">
                <a:solidFill>
                  <a:srgbClr val="000000"/>
                </a:solidFill>
                <a:latin typeface="Times New Roman" panose="02020603050405020304" pitchFamily="18" charset="0"/>
              </a:rPr>
              <a:t>яғни</a:t>
            </a:r>
            <a:r>
              <a:rPr lang="ru-RU" sz="2400" dirty="0">
                <a:solidFill>
                  <a:srgbClr val="000000"/>
                </a:solidFill>
                <a:latin typeface="Times New Roman" panose="02020603050405020304" pitchFamily="18" charset="0"/>
              </a:rPr>
              <a:t> </a:t>
            </a:r>
            <a:r>
              <a:rPr lang="ru-RU" sz="2400" dirty="0" err="1">
                <a:solidFill>
                  <a:srgbClr val="000000"/>
                </a:solidFill>
                <a:latin typeface="Times New Roman" panose="02020603050405020304" pitchFamily="18" charset="0"/>
              </a:rPr>
              <a:t>адамды</a:t>
            </a:r>
            <a:r>
              <a:rPr lang="ru-RU" sz="2400" dirty="0">
                <a:solidFill>
                  <a:srgbClr val="000000"/>
                </a:solidFill>
                <a:latin typeface="Times New Roman" panose="02020603050405020304" pitchFamily="18" charset="0"/>
              </a:rPr>
              <a:t> </a:t>
            </a:r>
            <a:r>
              <a:rPr lang="ru-RU" sz="2400" dirty="0" err="1">
                <a:solidFill>
                  <a:srgbClr val="000000"/>
                </a:solidFill>
                <a:latin typeface="Times New Roman" panose="02020603050405020304" pitchFamily="18" charset="0"/>
              </a:rPr>
              <a:t>зерттеу</a:t>
            </a:r>
            <a:r>
              <a:rPr lang="ru-RU" sz="2400" dirty="0">
                <a:solidFill>
                  <a:srgbClr val="000000"/>
                </a:solidFill>
                <a:latin typeface="Times New Roman" panose="02020603050405020304" pitchFamily="18" charset="0"/>
              </a:rPr>
              <a:t> </a:t>
            </a:r>
            <a:r>
              <a:rPr lang="ru-RU" sz="2400" dirty="0" err="1">
                <a:solidFill>
                  <a:srgbClr val="000000"/>
                </a:solidFill>
                <a:latin typeface="Times New Roman" panose="02020603050405020304" pitchFamily="18" charset="0"/>
              </a:rPr>
              <a:t>объектісі</a:t>
            </a:r>
            <a:r>
              <a:rPr lang="ru-RU" sz="2400" dirty="0">
                <a:solidFill>
                  <a:srgbClr val="000000"/>
                </a:solidFill>
                <a:latin typeface="Times New Roman" panose="02020603050405020304" pitchFamily="18" charset="0"/>
              </a:rPr>
              <a:t> </a:t>
            </a:r>
            <a:r>
              <a:rPr lang="ru-RU" sz="2400" dirty="0" err="1">
                <a:solidFill>
                  <a:srgbClr val="000000"/>
                </a:solidFill>
                <a:latin typeface="Times New Roman" panose="02020603050405020304" pitchFamily="18" charset="0"/>
              </a:rPr>
              <a:t>ретінде</a:t>
            </a:r>
            <a:r>
              <a:rPr lang="ru-RU" sz="2400" dirty="0">
                <a:solidFill>
                  <a:srgbClr val="000000"/>
                </a:solidFill>
                <a:latin typeface="Times New Roman" panose="02020603050405020304" pitchFamily="18" charset="0"/>
              </a:rPr>
              <a:t> </a:t>
            </a:r>
            <a:r>
              <a:rPr lang="ru-RU" sz="2400" dirty="0" err="1">
                <a:solidFill>
                  <a:srgbClr val="000000"/>
                </a:solidFill>
                <a:latin typeface="Times New Roman" panose="02020603050405020304" pitchFamily="18" charset="0"/>
              </a:rPr>
              <a:t>қарамауы</a:t>
            </a:r>
            <a:r>
              <a:rPr lang="ru-RU" sz="2400" dirty="0">
                <a:solidFill>
                  <a:srgbClr val="000000"/>
                </a:solidFill>
                <a:latin typeface="Times New Roman" panose="02020603050405020304" pitchFamily="18" charset="0"/>
              </a:rPr>
              <a:t> </a:t>
            </a:r>
            <a:r>
              <a:rPr lang="ru-RU" sz="2400" dirty="0" err="1" smtClean="0">
                <a:solidFill>
                  <a:srgbClr val="000000"/>
                </a:solidFill>
                <a:latin typeface="Times New Roman" panose="02020603050405020304" pitchFamily="18" charset="0"/>
              </a:rPr>
              <a:t>керек</a:t>
            </a:r>
            <a:r>
              <a:rPr lang="ru-RU" sz="2400" dirty="0" smtClean="0">
                <a:solidFill>
                  <a:srgbClr val="000000"/>
                </a:solidFill>
                <a:latin typeface="Times New Roman" panose="02020603050405020304" pitchFamily="18" charset="0"/>
              </a:rPr>
              <a:t>;</a:t>
            </a:r>
          </a:p>
          <a:p>
            <a:pPr marL="342900" indent="-342900">
              <a:buFontTx/>
              <a:buChar char="-"/>
            </a:pPr>
            <a:r>
              <a:rPr lang="ru-RU" sz="2400" dirty="0" err="1" smtClean="0">
                <a:solidFill>
                  <a:srgbClr val="000000"/>
                </a:solidFill>
                <a:latin typeface="Times New Roman" panose="02020603050405020304" pitchFamily="18" charset="0"/>
              </a:rPr>
              <a:t>Кәсіби</a:t>
            </a:r>
            <a:r>
              <a:rPr lang="ru-RU" sz="2400" dirty="0" smtClean="0">
                <a:solidFill>
                  <a:srgbClr val="000000"/>
                </a:solidFill>
                <a:latin typeface="Times New Roman" panose="02020603050405020304" pitchFamily="18" charset="0"/>
              </a:rPr>
              <a:t> </a:t>
            </a:r>
            <a:r>
              <a:rPr lang="ru-RU" sz="2400" dirty="0" err="1">
                <a:solidFill>
                  <a:srgbClr val="000000"/>
                </a:solidFill>
                <a:latin typeface="Times New Roman" panose="02020603050405020304" pitchFamily="18" charset="0"/>
              </a:rPr>
              <a:t>құпияны</a:t>
            </a:r>
            <a:r>
              <a:rPr lang="ru-RU" sz="2400" dirty="0">
                <a:solidFill>
                  <a:srgbClr val="000000"/>
                </a:solidFill>
                <a:latin typeface="Times New Roman" panose="02020603050405020304" pitchFamily="18" charset="0"/>
              </a:rPr>
              <a:t> </a:t>
            </a:r>
            <a:r>
              <a:rPr lang="ru-RU" sz="2400" dirty="0" err="1">
                <a:solidFill>
                  <a:srgbClr val="000000"/>
                </a:solidFill>
                <a:latin typeface="Times New Roman" panose="02020603050405020304" pitchFamily="18" charset="0"/>
              </a:rPr>
              <a:t>сақтау</a:t>
            </a:r>
            <a:r>
              <a:rPr lang="ru-RU" sz="2400" dirty="0">
                <a:solidFill>
                  <a:srgbClr val="000000"/>
                </a:solidFill>
                <a:latin typeface="Times New Roman" panose="02020603050405020304" pitchFamily="18" charset="0"/>
              </a:rPr>
              <a:t> </a:t>
            </a:r>
            <a:r>
              <a:rPr lang="ru-RU" sz="2400" dirty="0" err="1">
                <a:solidFill>
                  <a:srgbClr val="000000"/>
                </a:solidFill>
                <a:latin typeface="Times New Roman" panose="02020603050405020304" pitchFamily="18" charset="0"/>
              </a:rPr>
              <a:t>және</a:t>
            </a:r>
            <a:r>
              <a:rPr lang="ru-RU" sz="2400" dirty="0">
                <a:solidFill>
                  <a:srgbClr val="000000"/>
                </a:solidFill>
                <a:latin typeface="Times New Roman" panose="02020603050405020304" pitchFamily="18" charset="0"/>
              </a:rPr>
              <a:t> </a:t>
            </a:r>
            <a:r>
              <a:rPr lang="ru-RU" sz="2400" dirty="0" err="1">
                <a:solidFill>
                  <a:srgbClr val="000000"/>
                </a:solidFill>
                <a:latin typeface="Times New Roman" panose="02020603050405020304" pitchFamily="18" charset="0"/>
              </a:rPr>
              <a:t>құпиялық</a:t>
            </a:r>
            <a:r>
              <a:rPr lang="ru-RU" sz="2400" dirty="0">
                <a:solidFill>
                  <a:srgbClr val="000000"/>
                </a:solidFill>
                <a:latin typeface="Times New Roman" panose="02020603050405020304" pitchFamily="18" charset="0"/>
              </a:rPr>
              <a:t> </a:t>
            </a:r>
            <a:r>
              <a:rPr lang="ru-RU" sz="2400" dirty="0" err="1">
                <a:solidFill>
                  <a:srgbClr val="000000"/>
                </a:solidFill>
                <a:latin typeface="Times New Roman" panose="02020603050405020304" pitchFamily="18" charset="0"/>
              </a:rPr>
              <a:t>принципін</a:t>
            </a:r>
            <a:r>
              <a:rPr lang="ru-RU" sz="2400" dirty="0">
                <a:solidFill>
                  <a:srgbClr val="000000"/>
                </a:solidFill>
                <a:latin typeface="Times New Roman" panose="02020603050405020304" pitchFamily="18" charset="0"/>
              </a:rPr>
              <a:t> </a:t>
            </a:r>
            <a:r>
              <a:rPr lang="ru-RU" sz="2400" dirty="0" err="1">
                <a:solidFill>
                  <a:srgbClr val="000000"/>
                </a:solidFill>
                <a:latin typeface="Times New Roman" panose="02020603050405020304" pitchFamily="18" charset="0"/>
              </a:rPr>
              <a:t>ұстану</a:t>
            </a:r>
            <a:r>
              <a:rPr lang="ru-RU" sz="2400" dirty="0">
                <a:solidFill>
                  <a:srgbClr val="000000"/>
                </a:solidFill>
                <a:latin typeface="Times New Roman" panose="02020603050405020304" pitchFamily="18" charset="0"/>
              </a:rPr>
              <a:t>;</a:t>
            </a:r>
            <a:r>
              <a:rPr lang="ru-RU" dirty="0">
                <a:solidFill>
                  <a:srgbClr val="000000"/>
                </a:solidFill>
                <a:latin typeface="Times New Roman" panose="02020603050405020304" pitchFamily="18" charset="0"/>
              </a:rPr>
              <a:t/>
            </a:r>
            <a:br>
              <a:rPr lang="ru-RU" dirty="0">
                <a:solidFill>
                  <a:srgbClr val="000000"/>
                </a:solidFill>
                <a:latin typeface="Times New Roman" panose="02020603050405020304" pitchFamily="18" charset="0"/>
              </a:rPr>
            </a:br>
            <a:endParaRPr lang="ru-RU" dirty="0">
              <a:solidFill>
                <a:srgbClr val="000000"/>
              </a:solidFill>
              <a:latin typeface="Times New Roman" panose="02020603050405020304" pitchFamily="18" charset="0"/>
            </a:endParaRPr>
          </a:p>
          <a:p>
            <a:r>
              <a:rPr lang="ru-RU" dirty="0"/>
              <a:t/>
            </a:r>
            <a:br>
              <a:rPr lang="ru-RU" dirty="0"/>
            </a:br>
            <a:endParaRPr lang="ru-RU" dirty="0"/>
          </a:p>
        </p:txBody>
      </p:sp>
    </p:spTree>
    <p:extLst>
      <p:ext uri="{BB962C8B-B14F-4D97-AF65-F5344CB8AC3E}">
        <p14:creationId xmlns:p14="http://schemas.microsoft.com/office/powerpoint/2010/main" val="359411701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671804" y="1221366"/>
            <a:ext cx="11224727" cy="4339650"/>
          </a:xfrm>
          <a:prstGeom prst="rect">
            <a:avLst/>
          </a:prstGeom>
        </p:spPr>
        <p:txBody>
          <a:bodyPr wrap="square">
            <a:spAutoFit/>
          </a:bodyPr>
          <a:lstStyle/>
          <a:p>
            <a:r>
              <a:rPr lang="ru-RU" sz="2400" dirty="0" err="1">
                <a:solidFill>
                  <a:srgbClr val="FF0000"/>
                </a:solidFill>
                <a:latin typeface="Times New Roman" panose="02020603050405020304" pitchFamily="18" charset="0"/>
              </a:rPr>
              <a:t>Шынайылық</a:t>
            </a:r>
            <a:r>
              <a:rPr lang="ru-RU" sz="2400" dirty="0">
                <a:solidFill>
                  <a:srgbClr val="000000"/>
                </a:solidFill>
                <a:latin typeface="Times New Roman" panose="02020603050405020304" pitchFamily="18" charset="0"/>
              </a:rPr>
              <a:t> – </a:t>
            </a:r>
            <a:r>
              <a:rPr lang="ru-RU" sz="2400" dirty="0" err="1">
                <a:solidFill>
                  <a:srgbClr val="000000"/>
                </a:solidFill>
                <a:latin typeface="Times New Roman" panose="02020603050405020304" pitchFamily="18" charset="0"/>
              </a:rPr>
              <a:t>терапевтикалық</a:t>
            </a:r>
            <a:r>
              <a:rPr lang="ru-RU" sz="2400" dirty="0">
                <a:solidFill>
                  <a:srgbClr val="000000"/>
                </a:solidFill>
                <a:latin typeface="Times New Roman" panose="02020603050405020304" pitchFamily="18" charset="0"/>
              </a:rPr>
              <a:t> </a:t>
            </a:r>
            <a:r>
              <a:rPr lang="ru-RU" sz="2400" dirty="0" err="1">
                <a:solidFill>
                  <a:srgbClr val="000000"/>
                </a:solidFill>
                <a:latin typeface="Times New Roman" panose="02020603050405020304" pitchFamily="18" charset="0"/>
              </a:rPr>
              <a:t>климаттың</a:t>
            </a:r>
            <a:r>
              <a:rPr lang="ru-RU" sz="2400" dirty="0">
                <a:solidFill>
                  <a:srgbClr val="000000"/>
                </a:solidFill>
                <a:latin typeface="Times New Roman" panose="02020603050405020304" pitchFamily="18" charset="0"/>
              </a:rPr>
              <a:t> </a:t>
            </a:r>
            <a:r>
              <a:rPr lang="ru-RU" sz="2400" dirty="0" err="1">
                <a:solidFill>
                  <a:srgbClr val="000000"/>
                </a:solidFill>
                <a:latin typeface="Times New Roman" panose="02020603050405020304" pitchFamily="18" charset="0"/>
              </a:rPr>
              <a:t>компоненті</a:t>
            </a:r>
            <a:r>
              <a:rPr lang="ru-RU" sz="2400" dirty="0">
                <a:solidFill>
                  <a:srgbClr val="000000"/>
                </a:solidFill>
                <a:latin typeface="Times New Roman" panose="02020603050405020304" pitchFamily="18" charset="0"/>
              </a:rPr>
              <a:t> </a:t>
            </a:r>
            <a:r>
              <a:rPr lang="ru-RU" sz="2400" dirty="0" err="1">
                <a:solidFill>
                  <a:srgbClr val="000000"/>
                </a:solidFill>
                <a:latin typeface="Times New Roman" panose="02020603050405020304" pitchFamily="18" charset="0"/>
              </a:rPr>
              <a:t>ретінде</a:t>
            </a:r>
            <a:r>
              <a:rPr lang="ru-RU" sz="2400" dirty="0">
                <a:solidFill>
                  <a:srgbClr val="000000"/>
                </a:solidFill>
                <a:latin typeface="Times New Roman" panose="02020603050405020304" pitchFamily="18" charset="0"/>
              </a:rPr>
              <a:t> </a:t>
            </a:r>
            <a:r>
              <a:rPr lang="ru-RU" sz="2400" dirty="0" err="1">
                <a:solidFill>
                  <a:srgbClr val="000000"/>
                </a:solidFill>
                <a:latin typeface="Times New Roman" panose="02020603050405020304" pitchFamily="18" charset="0"/>
              </a:rPr>
              <a:t>болып</a:t>
            </a:r>
            <a:r>
              <a:rPr lang="ru-RU" sz="2400" dirty="0">
                <a:solidFill>
                  <a:srgbClr val="000000"/>
                </a:solidFill>
                <a:latin typeface="Times New Roman" panose="02020603050405020304" pitchFamily="18" charset="0"/>
              </a:rPr>
              <a:t>, </a:t>
            </a:r>
            <a:r>
              <a:rPr lang="ru-RU" sz="2400" dirty="0" err="1">
                <a:solidFill>
                  <a:srgbClr val="000000"/>
                </a:solidFill>
                <a:latin typeface="Times New Roman" panose="02020603050405020304" pitchFamily="18" charset="0"/>
              </a:rPr>
              <a:t>клиенттің</a:t>
            </a:r>
            <a:r>
              <a:rPr lang="ru-RU" sz="2400" dirty="0">
                <a:solidFill>
                  <a:srgbClr val="000000"/>
                </a:solidFill>
                <a:latin typeface="Times New Roman" panose="02020603050405020304" pitchFamily="18" charset="0"/>
              </a:rPr>
              <a:t> </a:t>
            </a:r>
            <a:r>
              <a:rPr lang="ru-RU" sz="2400" dirty="0" err="1">
                <a:solidFill>
                  <a:srgbClr val="000000"/>
                </a:solidFill>
                <a:latin typeface="Times New Roman" panose="02020603050405020304" pitchFamily="18" charset="0"/>
              </a:rPr>
              <a:t>ішкі</a:t>
            </a:r>
            <a:r>
              <a:rPr lang="ru-RU" sz="2400" dirty="0">
                <a:solidFill>
                  <a:srgbClr val="000000"/>
                </a:solidFill>
                <a:latin typeface="Times New Roman" panose="02020603050405020304" pitchFamily="18" charset="0"/>
              </a:rPr>
              <a:t> </a:t>
            </a:r>
            <a:r>
              <a:rPr lang="ru-RU" sz="2400" dirty="0" err="1">
                <a:solidFill>
                  <a:srgbClr val="000000"/>
                </a:solidFill>
                <a:latin typeface="Times New Roman" panose="02020603050405020304" pitchFamily="18" charset="0"/>
              </a:rPr>
              <a:t>өз</a:t>
            </a:r>
            <a:r>
              <a:rPr lang="ru-RU" sz="2400" dirty="0">
                <a:solidFill>
                  <a:srgbClr val="000000"/>
                </a:solidFill>
                <a:latin typeface="Times New Roman" panose="02020603050405020304" pitchFamily="18" charset="0"/>
              </a:rPr>
              <a:t> </a:t>
            </a:r>
            <a:r>
              <a:rPr lang="ru-RU" sz="2400" dirty="0" err="1">
                <a:solidFill>
                  <a:srgbClr val="000000"/>
                </a:solidFill>
                <a:latin typeface="Times New Roman" panose="02020603050405020304" pitchFamily="18" charset="0"/>
              </a:rPr>
              <a:t>әлеміне</a:t>
            </a:r>
            <a:r>
              <a:rPr lang="ru-RU" sz="2400" dirty="0">
                <a:solidFill>
                  <a:srgbClr val="000000"/>
                </a:solidFill>
                <a:latin typeface="Times New Roman" panose="02020603050405020304" pitchFamily="18" charset="0"/>
              </a:rPr>
              <a:t> </a:t>
            </a:r>
            <a:r>
              <a:rPr lang="ru-RU" sz="2400" dirty="0" err="1">
                <a:solidFill>
                  <a:srgbClr val="000000"/>
                </a:solidFill>
                <a:latin typeface="Times New Roman" panose="02020603050405020304" pitchFamily="18" charset="0"/>
              </a:rPr>
              <a:t>қорқыныш</a:t>
            </a:r>
            <a:r>
              <a:rPr lang="ru-RU" sz="2400" dirty="0">
                <a:solidFill>
                  <a:srgbClr val="000000"/>
                </a:solidFill>
                <a:latin typeface="Times New Roman" panose="02020603050405020304" pitchFamily="18" charset="0"/>
              </a:rPr>
              <a:t>, </a:t>
            </a:r>
            <a:r>
              <a:rPr lang="ru-RU" sz="2400" dirty="0" err="1">
                <a:solidFill>
                  <a:srgbClr val="000000"/>
                </a:solidFill>
                <a:latin typeface="Times New Roman" panose="02020603050405020304" pitchFamily="18" charset="0"/>
              </a:rPr>
              <a:t>қауіп-қатерсіз</a:t>
            </a:r>
            <a:r>
              <a:rPr lang="ru-RU" sz="2400" dirty="0">
                <a:solidFill>
                  <a:srgbClr val="000000"/>
                </a:solidFill>
                <a:latin typeface="Times New Roman" panose="02020603050405020304" pitchFamily="18" charset="0"/>
              </a:rPr>
              <a:t> </a:t>
            </a:r>
            <a:r>
              <a:rPr lang="ru-RU" sz="2400" dirty="0" err="1">
                <a:solidFill>
                  <a:srgbClr val="000000"/>
                </a:solidFill>
                <a:latin typeface="Times New Roman" panose="02020603050405020304" pitchFamily="18" charset="0"/>
              </a:rPr>
              <a:t>енуі</a:t>
            </a:r>
            <a:r>
              <a:rPr lang="ru-RU" sz="2400" dirty="0">
                <a:solidFill>
                  <a:srgbClr val="000000"/>
                </a:solidFill>
                <a:latin typeface="Times New Roman" panose="02020603050405020304" pitchFamily="18" charset="0"/>
              </a:rPr>
              <a:t> </a:t>
            </a:r>
            <a:r>
              <a:rPr lang="ru-RU" sz="2400" dirty="0" err="1">
                <a:solidFill>
                  <a:srgbClr val="000000"/>
                </a:solidFill>
                <a:latin typeface="Times New Roman" panose="02020603050405020304" pitchFamily="18" charset="0"/>
              </a:rPr>
              <a:t>және</a:t>
            </a:r>
            <a:r>
              <a:rPr lang="ru-RU" sz="2400" dirty="0">
                <a:solidFill>
                  <a:srgbClr val="000000"/>
                </a:solidFill>
                <a:latin typeface="Times New Roman" panose="02020603050405020304" pitchFamily="18" charset="0"/>
              </a:rPr>
              <a:t> </a:t>
            </a:r>
            <a:r>
              <a:rPr lang="ru-RU" sz="2400" dirty="0" err="1">
                <a:solidFill>
                  <a:srgbClr val="000000"/>
                </a:solidFill>
                <a:latin typeface="Times New Roman" panose="02020603050405020304" pitchFamily="18" charset="0"/>
              </a:rPr>
              <a:t>қолдауды</a:t>
            </a:r>
            <a:r>
              <a:rPr lang="ru-RU" sz="2400" dirty="0">
                <a:solidFill>
                  <a:srgbClr val="000000"/>
                </a:solidFill>
                <a:latin typeface="Times New Roman" panose="02020603050405020304" pitchFamily="18" charset="0"/>
              </a:rPr>
              <a:t> </a:t>
            </a:r>
            <a:r>
              <a:rPr lang="ru-RU" sz="2400" dirty="0" err="1">
                <a:solidFill>
                  <a:srgbClr val="000000"/>
                </a:solidFill>
                <a:latin typeface="Times New Roman" panose="02020603050405020304" pitchFamily="18" charset="0"/>
              </a:rPr>
              <a:t>сезінуі</a:t>
            </a:r>
            <a:r>
              <a:rPr lang="ru-RU" sz="2400" dirty="0">
                <a:solidFill>
                  <a:srgbClr val="000000"/>
                </a:solidFill>
                <a:latin typeface="Times New Roman" panose="02020603050405020304" pitchFamily="18" charset="0"/>
              </a:rPr>
              <a:t> </a:t>
            </a:r>
            <a:r>
              <a:rPr lang="ru-RU" sz="2400" dirty="0" err="1">
                <a:solidFill>
                  <a:srgbClr val="000000"/>
                </a:solidFill>
                <a:latin typeface="Times New Roman" panose="02020603050405020304" pitchFamily="18" charset="0"/>
              </a:rPr>
              <a:t>болады</a:t>
            </a:r>
            <a:r>
              <a:rPr lang="ru-RU" sz="2400" dirty="0">
                <a:solidFill>
                  <a:srgbClr val="000000"/>
                </a:solidFill>
                <a:latin typeface="Times New Roman" panose="02020603050405020304" pitchFamily="18" charset="0"/>
              </a:rPr>
              <a:t>. </a:t>
            </a:r>
            <a:r>
              <a:rPr lang="ru-RU" sz="2400" dirty="0" err="1">
                <a:solidFill>
                  <a:srgbClr val="000000"/>
                </a:solidFill>
                <a:latin typeface="Times New Roman" panose="02020603050405020304" pitchFamily="18" charset="0"/>
              </a:rPr>
              <a:t>Шынайылықтың</a:t>
            </a:r>
            <a:r>
              <a:rPr lang="ru-RU" sz="2400" dirty="0">
                <a:solidFill>
                  <a:srgbClr val="000000"/>
                </a:solidFill>
                <a:latin typeface="Times New Roman" panose="02020603050405020304" pitchFamily="18" charset="0"/>
              </a:rPr>
              <a:t> </a:t>
            </a:r>
            <a:r>
              <a:rPr lang="ru-RU" sz="2400" dirty="0" err="1">
                <a:solidFill>
                  <a:srgbClr val="000000"/>
                </a:solidFill>
                <a:latin typeface="Times New Roman" panose="02020603050405020304" pitchFamily="18" charset="0"/>
              </a:rPr>
              <a:t>келесі</a:t>
            </a:r>
            <a:r>
              <a:rPr lang="ru-RU" sz="2400" dirty="0">
                <a:solidFill>
                  <a:srgbClr val="000000"/>
                </a:solidFill>
                <a:latin typeface="Times New Roman" panose="02020603050405020304" pitchFamily="18" charset="0"/>
              </a:rPr>
              <a:t> </a:t>
            </a:r>
            <a:r>
              <a:rPr lang="ru-RU" sz="2400" dirty="0" err="1">
                <a:solidFill>
                  <a:srgbClr val="000000"/>
                </a:solidFill>
                <a:latin typeface="Times New Roman" panose="02020603050405020304" pitchFamily="18" charset="0"/>
              </a:rPr>
              <a:t>сипаттары</a:t>
            </a:r>
            <a:r>
              <a:rPr lang="ru-RU" sz="2400" dirty="0">
                <a:solidFill>
                  <a:srgbClr val="000000"/>
                </a:solidFill>
                <a:latin typeface="Times New Roman" panose="02020603050405020304" pitchFamily="18" charset="0"/>
              </a:rPr>
              <a:t> </a:t>
            </a:r>
            <a:r>
              <a:rPr lang="ru-RU" sz="2400" dirty="0" err="1">
                <a:solidFill>
                  <a:srgbClr val="000000"/>
                </a:solidFill>
                <a:latin typeface="Times New Roman" panose="02020603050405020304" pitchFamily="18" charset="0"/>
              </a:rPr>
              <a:t>болады</a:t>
            </a:r>
            <a:r>
              <a:rPr lang="ru-RU" sz="2400" dirty="0">
                <a:solidFill>
                  <a:srgbClr val="000000"/>
                </a:solidFill>
                <a:latin typeface="Times New Roman" panose="02020603050405020304" pitchFamily="18" charset="0"/>
              </a:rPr>
              <a:t>:</a:t>
            </a:r>
            <a:r>
              <a:rPr lang="ru-RU" sz="2400" dirty="0"/>
              <a:t/>
            </a:r>
            <a:br>
              <a:rPr lang="ru-RU" sz="2400" dirty="0"/>
            </a:br>
            <a:r>
              <a:rPr lang="ru-RU" sz="2400" dirty="0">
                <a:solidFill>
                  <a:srgbClr val="000000"/>
                </a:solidFill>
                <a:latin typeface="Times New Roman" panose="02020603050405020304" pitchFamily="18" charset="0"/>
              </a:rPr>
              <a:t/>
            </a:r>
            <a:br>
              <a:rPr lang="ru-RU" sz="2400" dirty="0">
                <a:solidFill>
                  <a:srgbClr val="000000"/>
                </a:solidFill>
                <a:latin typeface="Times New Roman" panose="02020603050405020304" pitchFamily="18" charset="0"/>
              </a:rPr>
            </a:br>
            <a:r>
              <a:rPr lang="ru-RU" sz="2400" dirty="0" err="1">
                <a:solidFill>
                  <a:srgbClr val="000000"/>
                </a:solidFill>
                <a:latin typeface="Times New Roman" panose="02020603050405020304" pitchFamily="18" charset="0"/>
              </a:rPr>
              <a:t>конгруэнттілік</a:t>
            </a:r>
            <a:r>
              <a:rPr lang="ru-RU" sz="2400" dirty="0">
                <a:solidFill>
                  <a:srgbClr val="000000"/>
                </a:solidFill>
                <a:latin typeface="Times New Roman" panose="02020603050405020304" pitchFamily="18" charset="0"/>
              </a:rPr>
              <a:t>, </a:t>
            </a:r>
            <a:r>
              <a:rPr lang="ru-RU" sz="2400" dirty="0" err="1">
                <a:solidFill>
                  <a:srgbClr val="000000"/>
                </a:solidFill>
                <a:latin typeface="Times New Roman" panose="02020603050405020304" pitchFamily="18" charset="0"/>
              </a:rPr>
              <a:t>яғни</a:t>
            </a:r>
            <a:r>
              <a:rPr lang="ru-RU" sz="2400" dirty="0">
                <a:solidFill>
                  <a:srgbClr val="000000"/>
                </a:solidFill>
                <a:latin typeface="Times New Roman" panose="02020603050405020304" pitchFamily="18" charset="0"/>
              </a:rPr>
              <a:t> </a:t>
            </a:r>
            <a:r>
              <a:rPr lang="ru-RU" sz="2400" dirty="0" err="1">
                <a:solidFill>
                  <a:srgbClr val="000000"/>
                </a:solidFill>
                <a:latin typeface="Times New Roman" panose="02020603050405020304" pitchFamily="18" charset="0"/>
              </a:rPr>
              <a:t>кеңес</a:t>
            </a:r>
            <a:r>
              <a:rPr lang="ru-RU" sz="2400" dirty="0">
                <a:solidFill>
                  <a:srgbClr val="000000"/>
                </a:solidFill>
                <a:latin typeface="Times New Roman" panose="02020603050405020304" pitchFamily="18" charset="0"/>
              </a:rPr>
              <a:t> </a:t>
            </a:r>
            <a:r>
              <a:rPr lang="ru-RU" sz="2400" dirty="0" err="1">
                <a:solidFill>
                  <a:srgbClr val="000000"/>
                </a:solidFill>
                <a:latin typeface="Times New Roman" panose="02020603050405020304" pitchFamily="18" charset="0"/>
              </a:rPr>
              <a:t>беруші</a:t>
            </a:r>
            <a:r>
              <a:rPr lang="ru-RU" sz="2400" dirty="0">
                <a:solidFill>
                  <a:srgbClr val="000000"/>
                </a:solidFill>
                <a:latin typeface="Times New Roman" panose="02020603050405020304" pitchFamily="18" charset="0"/>
              </a:rPr>
              <a:t> </a:t>
            </a:r>
            <a:r>
              <a:rPr lang="ru-RU" sz="2400" dirty="0" err="1">
                <a:solidFill>
                  <a:srgbClr val="000000"/>
                </a:solidFill>
                <a:latin typeface="Times New Roman" panose="02020603050405020304" pitchFamily="18" charset="0"/>
              </a:rPr>
              <a:t>өзімен-өзі</a:t>
            </a:r>
            <a:r>
              <a:rPr lang="ru-RU" sz="2400" dirty="0">
                <a:solidFill>
                  <a:srgbClr val="000000"/>
                </a:solidFill>
                <a:latin typeface="Times New Roman" panose="02020603050405020304" pitchFamily="18" charset="0"/>
              </a:rPr>
              <a:t>, </a:t>
            </a:r>
            <a:r>
              <a:rPr lang="ru-RU" sz="2400" dirty="0" err="1">
                <a:solidFill>
                  <a:srgbClr val="000000"/>
                </a:solidFill>
                <a:latin typeface="Times New Roman" panose="02020603050405020304" pitchFamily="18" charset="0"/>
              </a:rPr>
              <a:t>яғни</a:t>
            </a:r>
            <a:r>
              <a:rPr lang="ru-RU" sz="2400" dirty="0">
                <a:solidFill>
                  <a:srgbClr val="000000"/>
                </a:solidFill>
                <a:latin typeface="Times New Roman" panose="02020603050405020304" pitchFamily="18" charset="0"/>
              </a:rPr>
              <a:t> </a:t>
            </a:r>
            <a:r>
              <a:rPr lang="ru-RU" sz="2400" dirty="0" err="1">
                <a:solidFill>
                  <a:srgbClr val="000000"/>
                </a:solidFill>
                <a:latin typeface="Times New Roman" panose="02020603050405020304" pitchFamily="18" charset="0"/>
              </a:rPr>
              <a:t>жасанды</a:t>
            </a:r>
            <a:r>
              <a:rPr lang="ru-RU" sz="2400" dirty="0">
                <a:solidFill>
                  <a:srgbClr val="000000"/>
                </a:solidFill>
                <a:latin typeface="Times New Roman" panose="02020603050405020304" pitchFamily="18" charset="0"/>
              </a:rPr>
              <a:t> </a:t>
            </a:r>
            <a:r>
              <a:rPr lang="ru-RU" sz="2400" dirty="0" err="1">
                <a:solidFill>
                  <a:srgbClr val="000000"/>
                </a:solidFill>
                <a:latin typeface="Times New Roman" panose="02020603050405020304" pitchFamily="18" charset="0"/>
              </a:rPr>
              <a:t>болмай</a:t>
            </a:r>
            <a:r>
              <a:rPr lang="ru-RU" sz="2400" dirty="0">
                <a:solidFill>
                  <a:srgbClr val="000000"/>
                </a:solidFill>
                <a:latin typeface="Times New Roman" panose="02020603050405020304" pitchFamily="18" charset="0"/>
              </a:rPr>
              <a:t> </a:t>
            </a:r>
            <a:r>
              <a:rPr lang="ru-RU" sz="2400" dirty="0" err="1">
                <a:solidFill>
                  <a:srgbClr val="000000"/>
                </a:solidFill>
                <a:latin typeface="Times New Roman" panose="02020603050405020304" pitchFamily="18" charset="0"/>
              </a:rPr>
              <a:t>табиғи</a:t>
            </a:r>
            <a:r>
              <a:rPr lang="ru-RU" sz="2400" dirty="0">
                <a:solidFill>
                  <a:srgbClr val="000000"/>
                </a:solidFill>
                <a:latin typeface="Times New Roman" panose="02020603050405020304" pitchFamily="18" charset="0"/>
              </a:rPr>
              <a:t> </a:t>
            </a:r>
            <a:r>
              <a:rPr lang="ru-RU" sz="2400" dirty="0" err="1">
                <a:solidFill>
                  <a:srgbClr val="000000"/>
                </a:solidFill>
                <a:latin typeface="Times New Roman" panose="02020603050405020304" pitchFamily="18" charset="0"/>
              </a:rPr>
              <a:t>күйде</a:t>
            </a:r>
            <a:r>
              <a:rPr lang="ru-RU" sz="2400" dirty="0">
                <a:solidFill>
                  <a:srgbClr val="000000"/>
                </a:solidFill>
                <a:latin typeface="Times New Roman" panose="02020603050405020304" pitchFamily="18" charset="0"/>
              </a:rPr>
              <a:t> </a:t>
            </a:r>
            <a:r>
              <a:rPr lang="ru-RU" sz="2400" dirty="0" err="1">
                <a:solidFill>
                  <a:srgbClr val="000000"/>
                </a:solidFill>
                <a:latin typeface="Times New Roman" panose="02020603050405020304" pitchFamily="18" charset="0"/>
              </a:rPr>
              <a:t>болуы</a:t>
            </a:r>
            <a:r>
              <a:rPr lang="ru-RU" sz="2400" dirty="0">
                <a:solidFill>
                  <a:srgbClr val="000000"/>
                </a:solidFill>
                <a:latin typeface="Times New Roman" panose="02020603050405020304" pitchFamily="18" charset="0"/>
              </a:rPr>
              <a:t> </a:t>
            </a:r>
            <a:r>
              <a:rPr lang="ru-RU" sz="2400" dirty="0" err="1">
                <a:solidFill>
                  <a:srgbClr val="000000"/>
                </a:solidFill>
                <a:latin typeface="Times New Roman" panose="02020603050405020304" pitchFamily="18" charset="0"/>
              </a:rPr>
              <a:t>керек</a:t>
            </a:r>
            <a:r>
              <a:rPr lang="ru-RU" sz="2400" dirty="0">
                <a:solidFill>
                  <a:srgbClr val="000000"/>
                </a:solidFill>
                <a:latin typeface="Times New Roman" panose="02020603050405020304" pitchFamily="18" charset="0"/>
              </a:rPr>
              <a:t>.</a:t>
            </a:r>
            <a:br>
              <a:rPr lang="ru-RU" sz="2400" dirty="0">
                <a:solidFill>
                  <a:srgbClr val="000000"/>
                </a:solidFill>
                <a:latin typeface="Times New Roman" panose="02020603050405020304" pitchFamily="18" charset="0"/>
              </a:rPr>
            </a:br>
            <a:r>
              <a:rPr lang="ru-RU" sz="2400" dirty="0">
                <a:solidFill>
                  <a:srgbClr val="000000"/>
                </a:solidFill>
                <a:latin typeface="Times New Roman" panose="02020603050405020304" pitchFamily="18" charset="0"/>
              </a:rPr>
              <a:t/>
            </a:r>
            <a:br>
              <a:rPr lang="ru-RU" sz="2400" dirty="0">
                <a:solidFill>
                  <a:srgbClr val="000000"/>
                </a:solidFill>
                <a:latin typeface="Times New Roman" panose="02020603050405020304" pitchFamily="18" charset="0"/>
              </a:rPr>
            </a:br>
            <a:r>
              <a:rPr lang="ru-RU" sz="2400" dirty="0" err="1">
                <a:solidFill>
                  <a:srgbClr val="000000"/>
                </a:solidFill>
                <a:latin typeface="Times New Roman" panose="02020603050405020304" pitchFamily="18" charset="0"/>
              </a:rPr>
              <a:t>Клиентпен</a:t>
            </a:r>
            <a:r>
              <a:rPr lang="ru-RU" sz="2400" dirty="0">
                <a:solidFill>
                  <a:srgbClr val="000000"/>
                </a:solidFill>
                <a:latin typeface="Times New Roman" panose="02020603050405020304" pitchFamily="18" charset="0"/>
              </a:rPr>
              <a:t> </a:t>
            </a:r>
            <a:r>
              <a:rPr lang="ru-RU" sz="2400" dirty="0" err="1">
                <a:solidFill>
                  <a:srgbClr val="000000"/>
                </a:solidFill>
                <a:latin typeface="Times New Roman" panose="02020603050405020304" pitchFamily="18" charset="0"/>
              </a:rPr>
              <a:t>қарым-қатынаста</a:t>
            </a:r>
            <a:r>
              <a:rPr lang="ru-RU" sz="2400" dirty="0">
                <a:solidFill>
                  <a:srgbClr val="000000"/>
                </a:solidFill>
                <a:latin typeface="Times New Roman" panose="02020603050405020304" pitchFamily="18" charset="0"/>
              </a:rPr>
              <a:t> </a:t>
            </a:r>
            <a:r>
              <a:rPr lang="ru-RU" sz="2400" dirty="0" err="1">
                <a:solidFill>
                  <a:srgbClr val="000000"/>
                </a:solidFill>
                <a:latin typeface="Times New Roman" panose="02020603050405020304" pitchFamily="18" charset="0"/>
              </a:rPr>
              <a:t>шынайылық</a:t>
            </a:r>
            <a:r>
              <a:rPr lang="ru-RU" sz="2400" dirty="0">
                <a:solidFill>
                  <a:srgbClr val="000000"/>
                </a:solidFill>
                <a:latin typeface="Times New Roman" panose="02020603050405020304" pitchFamily="18" charset="0"/>
              </a:rPr>
              <a:t>, </a:t>
            </a:r>
            <a:r>
              <a:rPr lang="ru-RU" sz="2400" dirty="0" err="1">
                <a:solidFill>
                  <a:srgbClr val="000000"/>
                </a:solidFill>
                <a:latin typeface="Times New Roman" panose="02020603050405020304" pitchFamily="18" charset="0"/>
              </a:rPr>
              <a:t>әрі</a:t>
            </a:r>
            <a:r>
              <a:rPr lang="ru-RU" sz="2400" dirty="0">
                <a:solidFill>
                  <a:srgbClr val="000000"/>
                </a:solidFill>
                <a:latin typeface="Times New Roman" panose="02020603050405020304" pitchFamily="18" charset="0"/>
              </a:rPr>
              <a:t> </a:t>
            </a:r>
            <a:r>
              <a:rPr lang="ru-RU" sz="2400" dirty="0" err="1">
                <a:solidFill>
                  <a:srgbClr val="000000"/>
                </a:solidFill>
                <a:latin typeface="Times New Roman" panose="02020603050405020304" pitchFamily="18" charset="0"/>
              </a:rPr>
              <a:t>ашықтық</a:t>
            </a:r>
            <a:r>
              <a:rPr lang="ru-RU" sz="2400" dirty="0">
                <a:solidFill>
                  <a:srgbClr val="000000"/>
                </a:solidFill>
                <a:latin typeface="Times New Roman" panose="02020603050405020304" pitchFamily="18" charset="0"/>
              </a:rPr>
              <a:t> </a:t>
            </a:r>
            <a:r>
              <a:rPr lang="ru-RU" sz="2400" dirty="0" err="1">
                <a:solidFill>
                  <a:srgbClr val="000000"/>
                </a:solidFill>
                <a:latin typeface="Times New Roman" panose="02020603050405020304" pitchFamily="18" charset="0"/>
              </a:rPr>
              <a:t>шегін</a:t>
            </a:r>
            <a:r>
              <a:rPr lang="ru-RU" sz="2400" dirty="0">
                <a:solidFill>
                  <a:srgbClr val="000000"/>
                </a:solidFill>
                <a:latin typeface="Times New Roman" panose="02020603050405020304" pitchFamily="18" charset="0"/>
              </a:rPr>
              <a:t> </a:t>
            </a:r>
            <a:r>
              <a:rPr lang="ru-RU" sz="2400" dirty="0" err="1">
                <a:solidFill>
                  <a:srgbClr val="000000"/>
                </a:solidFill>
                <a:latin typeface="Times New Roman" panose="02020603050405020304" pitchFamily="18" charset="0"/>
              </a:rPr>
              <a:t>сақтау</a:t>
            </a:r>
            <a:r>
              <a:rPr lang="ru-RU" sz="2400" dirty="0">
                <a:solidFill>
                  <a:srgbClr val="000000"/>
                </a:solidFill>
                <a:latin typeface="Times New Roman" panose="02020603050405020304" pitchFamily="18" charset="0"/>
              </a:rPr>
              <a:t>, </a:t>
            </a:r>
            <a:r>
              <a:rPr lang="ru-RU" sz="2400" dirty="0" err="1">
                <a:solidFill>
                  <a:srgbClr val="000000"/>
                </a:solidFill>
                <a:latin typeface="Times New Roman" panose="02020603050405020304" pitchFamily="18" charset="0"/>
              </a:rPr>
              <a:t>яғни</a:t>
            </a:r>
            <a:r>
              <a:rPr lang="ru-RU" sz="2400" dirty="0">
                <a:solidFill>
                  <a:srgbClr val="000000"/>
                </a:solidFill>
                <a:latin typeface="Times New Roman" panose="02020603050405020304" pitchFamily="18" charset="0"/>
              </a:rPr>
              <a:t> </a:t>
            </a:r>
            <a:r>
              <a:rPr lang="ru-RU" sz="2400" dirty="0" err="1">
                <a:solidFill>
                  <a:srgbClr val="000000"/>
                </a:solidFill>
                <a:latin typeface="Times New Roman" panose="02020603050405020304" pitchFamily="18" charset="0"/>
              </a:rPr>
              <a:t>клиентпен</a:t>
            </a:r>
            <a:r>
              <a:rPr lang="ru-RU" sz="2400" dirty="0">
                <a:solidFill>
                  <a:srgbClr val="000000"/>
                </a:solidFill>
                <a:latin typeface="Times New Roman" panose="02020603050405020304" pitchFamily="18" charset="0"/>
              </a:rPr>
              <a:t> </a:t>
            </a:r>
            <a:r>
              <a:rPr lang="ru-RU" sz="2400" dirty="0" err="1">
                <a:solidFill>
                  <a:srgbClr val="000000"/>
                </a:solidFill>
                <a:latin typeface="Times New Roman" panose="02020603050405020304" pitchFamily="18" charset="0"/>
              </a:rPr>
              <a:t>жеке</a:t>
            </a:r>
            <a:r>
              <a:rPr lang="ru-RU" sz="2400" dirty="0">
                <a:solidFill>
                  <a:srgbClr val="000000"/>
                </a:solidFill>
                <a:latin typeface="Times New Roman" panose="02020603050405020304" pitchFamily="18" charset="0"/>
              </a:rPr>
              <a:t> </a:t>
            </a:r>
            <a:r>
              <a:rPr lang="ru-RU" sz="2400" dirty="0" err="1">
                <a:solidFill>
                  <a:srgbClr val="000000"/>
                </a:solidFill>
                <a:latin typeface="Times New Roman" panose="02020603050405020304" pitchFamily="18" charset="0"/>
              </a:rPr>
              <a:t>өз</a:t>
            </a:r>
            <a:r>
              <a:rPr lang="ru-RU" sz="2400" dirty="0">
                <a:solidFill>
                  <a:srgbClr val="000000"/>
                </a:solidFill>
                <a:latin typeface="Times New Roman" panose="02020603050405020304" pitchFamily="18" charset="0"/>
              </a:rPr>
              <a:t> </a:t>
            </a:r>
            <a:r>
              <a:rPr lang="ru-RU" sz="2400" dirty="0" err="1">
                <a:solidFill>
                  <a:srgbClr val="000000"/>
                </a:solidFill>
                <a:latin typeface="Times New Roman" panose="02020603050405020304" pitchFamily="18" charset="0"/>
              </a:rPr>
              <a:t>мәселесін</a:t>
            </a:r>
            <a:r>
              <a:rPr lang="ru-RU" sz="2400" dirty="0">
                <a:solidFill>
                  <a:srgbClr val="000000"/>
                </a:solidFill>
                <a:latin typeface="Times New Roman" panose="02020603050405020304" pitchFamily="18" charset="0"/>
              </a:rPr>
              <a:t> </a:t>
            </a:r>
            <a:r>
              <a:rPr lang="ru-RU" sz="2400" dirty="0" err="1">
                <a:solidFill>
                  <a:srgbClr val="000000"/>
                </a:solidFill>
                <a:latin typeface="Times New Roman" panose="02020603050405020304" pitchFamily="18" charset="0"/>
              </a:rPr>
              <a:t>талқылауға</a:t>
            </a:r>
            <a:r>
              <a:rPr lang="ru-RU" sz="2400" dirty="0">
                <a:solidFill>
                  <a:srgbClr val="000000"/>
                </a:solidFill>
                <a:latin typeface="Times New Roman" panose="02020603050405020304" pitchFamily="18" charset="0"/>
              </a:rPr>
              <a:t> </a:t>
            </a:r>
            <a:r>
              <a:rPr lang="ru-RU" sz="2400" dirty="0" err="1">
                <a:solidFill>
                  <a:srgbClr val="000000"/>
                </a:solidFill>
                <a:latin typeface="Times New Roman" panose="02020603050405020304" pitchFamily="18" charset="0"/>
              </a:rPr>
              <a:t>болмайды</a:t>
            </a:r>
            <a:r>
              <a:rPr lang="ru-RU" sz="2400" dirty="0">
                <a:solidFill>
                  <a:srgbClr val="000000"/>
                </a:solidFill>
                <a:latin typeface="Times New Roman" panose="02020603050405020304" pitchFamily="18" charset="0"/>
              </a:rPr>
              <a:t>.</a:t>
            </a:r>
            <a:br>
              <a:rPr lang="ru-RU" sz="2400" dirty="0">
                <a:solidFill>
                  <a:srgbClr val="000000"/>
                </a:solidFill>
                <a:latin typeface="Times New Roman" panose="02020603050405020304" pitchFamily="18" charset="0"/>
              </a:rPr>
            </a:br>
            <a:endParaRPr lang="ru-RU" sz="2400" dirty="0">
              <a:solidFill>
                <a:srgbClr val="000000"/>
              </a:solidFill>
              <a:latin typeface="Times New Roman" panose="02020603050405020304" pitchFamily="18" charset="0"/>
            </a:endParaRPr>
          </a:p>
          <a:p>
            <a:r>
              <a:rPr lang="ru-RU" dirty="0"/>
              <a:t/>
            </a:r>
            <a:br>
              <a:rPr lang="ru-RU" dirty="0"/>
            </a:br>
            <a:endParaRPr lang="ru-RU" dirty="0"/>
          </a:p>
        </p:txBody>
      </p:sp>
    </p:spTree>
    <p:extLst>
      <p:ext uri="{BB962C8B-B14F-4D97-AF65-F5344CB8AC3E}">
        <p14:creationId xmlns:p14="http://schemas.microsoft.com/office/powerpoint/2010/main" val="417853430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091682" y="1231585"/>
            <a:ext cx="10077060" cy="4801314"/>
          </a:xfrm>
          <a:prstGeom prst="rect">
            <a:avLst/>
          </a:prstGeom>
        </p:spPr>
        <p:txBody>
          <a:bodyPr wrap="square">
            <a:spAutoFit/>
          </a:bodyPr>
          <a:lstStyle/>
          <a:p>
            <a:r>
              <a:rPr lang="ru-RU" sz="2000" dirty="0" err="1">
                <a:solidFill>
                  <a:srgbClr val="FF0000"/>
                </a:solidFill>
                <a:latin typeface="Times New Roman" panose="02020603050405020304" pitchFamily="18" charset="0"/>
              </a:rPr>
              <a:t>Эмпатия</a:t>
            </a:r>
            <a:r>
              <a:rPr lang="ru-RU" dirty="0">
                <a:solidFill>
                  <a:srgbClr val="000000"/>
                </a:solidFill>
                <a:latin typeface="Times New Roman" panose="02020603050405020304" pitchFamily="18" charset="0"/>
              </a:rPr>
              <a:t> – </a:t>
            </a:r>
            <a:r>
              <a:rPr lang="ru-RU" dirty="0" err="1">
                <a:solidFill>
                  <a:srgbClr val="000000"/>
                </a:solidFill>
                <a:latin typeface="Times New Roman" panose="02020603050405020304" pitchFamily="18" charset="0"/>
              </a:rPr>
              <a:t>терапевтикалық</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климаттың</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компоненті</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ретінде</a:t>
            </a:r>
            <a:r>
              <a:rPr lang="ru-RU" dirty="0">
                <a:solidFill>
                  <a:srgbClr val="000000"/>
                </a:solidFill>
                <a:latin typeface="Times New Roman" panose="02020603050405020304" pitchFamily="18" charset="0"/>
              </a:rPr>
              <a:t> бола </a:t>
            </a:r>
            <a:r>
              <a:rPr lang="ru-RU" dirty="0" err="1">
                <a:solidFill>
                  <a:srgbClr val="000000"/>
                </a:solidFill>
                <a:latin typeface="Times New Roman" panose="02020603050405020304" pitchFamily="18" charset="0"/>
              </a:rPr>
              <a:t>отырып</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кеңес</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берушінің</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клиентпен</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идентификациясы</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сияқты</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болады</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яғни</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олардың</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бір-бірін</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түсінуі</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Эмпатияның</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келесі</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сипатты</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ерекшеліктері</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болады</a:t>
            </a:r>
            <a:r>
              <a:rPr lang="ru-RU" dirty="0">
                <a:solidFill>
                  <a:srgbClr val="000000"/>
                </a:solidFill>
                <a:latin typeface="Times New Roman" panose="02020603050405020304" pitchFamily="18" charset="0"/>
              </a:rPr>
              <a:t>:</a:t>
            </a:r>
            <a:r>
              <a:rPr lang="ru-RU" dirty="0"/>
              <a:t/>
            </a:r>
            <a:br>
              <a:rPr lang="ru-RU" dirty="0"/>
            </a:br>
            <a:r>
              <a:rPr lang="ru-RU" dirty="0">
                <a:solidFill>
                  <a:srgbClr val="000000"/>
                </a:solidFill>
                <a:latin typeface="Times New Roman" panose="02020603050405020304" pitchFamily="18" charset="0"/>
              </a:rPr>
              <a:t/>
            </a:r>
            <a:br>
              <a:rPr lang="ru-RU" dirty="0">
                <a:solidFill>
                  <a:srgbClr val="000000"/>
                </a:solidFill>
                <a:latin typeface="Times New Roman" panose="02020603050405020304" pitchFamily="18" charset="0"/>
              </a:rPr>
            </a:br>
            <a:r>
              <a:rPr lang="ru-RU" dirty="0" err="1">
                <a:solidFill>
                  <a:srgbClr val="000000"/>
                </a:solidFill>
                <a:latin typeface="Times New Roman" panose="02020603050405020304" pitchFamily="18" charset="0"/>
              </a:rPr>
              <a:t>Бұл</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екі</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тұлғаның</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тоғысу</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бірігуінің</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ұштасуын</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білдіретін</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жұмбақ</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әрі</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үнемі</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түсінікті</a:t>
            </a:r>
            <a:r>
              <a:rPr lang="ru-RU" dirty="0">
                <a:solidFill>
                  <a:srgbClr val="000000"/>
                </a:solidFill>
                <a:latin typeface="Times New Roman" panose="02020603050405020304" pitchFamily="18" charset="0"/>
              </a:rPr>
              <a:t> бола </a:t>
            </a:r>
            <a:r>
              <a:rPr lang="ru-RU" dirty="0" err="1">
                <a:solidFill>
                  <a:srgbClr val="000000"/>
                </a:solidFill>
                <a:latin typeface="Times New Roman" panose="02020603050405020304" pitchFamily="18" charset="0"/>
              </a:rPr>
              <a:t>бермейтін</a:t>
            </a:r>
            <a:r>
              <a:rPr lang="ru-RU" dirty="0">
                <a:solidFill>
                  <a:srgbClr val="000000"/>
                </a:solidFill>
                <a:latin typeface="Times New Roman" panose="02020603050405020304" pitchFamily="18" charset="0"/>
              </a:rPr>
              <a:t> процесс, </a:t>
            </a:r>
            <a:r>
              <a:rPr lang="ru-RU" dirty="0" err="1">
                <a:solidFill>
                  <a:srgbClr val="000000"/>
                </a:solidFill>
                <a:latin typeface="Times New Roman" panose="02020603050405020304" pitchFamily="18" charset="0"/>
              </a:rPr>
              <a:t>онда</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екеуі</a:t>
            </a:r>
            <a:r>
              <a:rPr lang="ru-RU" dirty="0">
                <a:solidFill>
                  <a:srgbClr val="000000"/>
                </a:solidFill>
                <a:latin typeface="Times New Roman" panose="02020603050405020304" pitchFamily="18" charset="0"/>
              </a:rPr>
              <a:t> де /</a:t>
            </a:r>
            <a:r>
              <a:rPr lang="ru-RU" dirty="0" err="1">
                <a:solidFill>
                  <a:srgbClr val="000000"/>
                </a:solidFill>
                <a:latin typeface="Times New Roman" panose="02020603050405020304" pitchFamily="18" charset="0"/>
              </a:rPr>
              <a:t>кеңес</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беруші</a:t>
            </a:r>
            <a:r>
              <a:rPr lang="ru-RU" dirty="0">
                <a:solidFill>
                  <a:srgbClr val="000000"/>
                </a:solidFill>
                <a:latin typeface="Times New Roman" panose="02020603050405020304" pitchFamily="18" charset="0"/>
              </a:rPr>
              <a:t> де клиент те/ </a:t>
            </a:r>
            <a:r>
              <a:rPr lang="ru-RU" dirty="0" err="1">
                <a:solidFill>
                  <a:srgbClr val="000000"/>
                </a:solidFill>
                <a:latin typeface="Times New Roman" panose="02020603050405020304" pitchFamily="18" charset="0"/>
              </a:rPr>
              <a:t>ішкі</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өзгерістерді</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бастан</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кешіреді</a:t>
            </a:r>
            <a:r>
              <a:rPr lang="ru-RU" dirty="0">
                <a:solidFill>
                  <a:srgbClr val="000000"/>
                </a:solidFill>
                <a:latin typeface="Times New Roman" panose="02020603050405020304" pitchFamily="18" charset="0"/>
              </a:rPr>
              <a:t>.</a:t>
            </a:r>
            <a:br>
              <a:rPr lang="ru-RU" dirty="0">
                <a:solidFill>
                  <a:srgbClr val="000000"/>
                </a:solidFill>
                <a:latin typeface="Times New Roman" panose="02020603050405020304" pitchFamily="18" charset="0"/>
              </a:rPr>
            </a:br>
            <a:endParaRPr lang="ru-RU" dirty="0" smtClean="0">
              <a:solidFill>
                <a:srgbClr val="000000"/>
              </a:solidFill>
              <a:latin typeface="Times New Roman" panose="02020603050405020304" pitchFamily="18" charset="0"/>
            </a:endParaRPr>
          </a:p>
          <a:p>
            <a:pPr>
              <a:buFont typeface="Arial" panose="020B0604020202020204" pitchFamily="34" charset="0"/>
              <a:buChar char="•"/>
            </a:pPr>
            <a:r>
              <a:rPr lang="ru-RU" dirty="0">
                <a:solidFill>
                  <a:srgbClr val="000000"/>
                </a:solidFill>
                <a:latin typeface="Times New Roman" panose="02020603050405020304" pitchFamily="18" charset="0"/>
              </a:rPr>
              <a:t/>
            </a:r>
            <a:br>
              <a:rPr lang="ru-RU" dirty="0">
                <a:solidFill>
                  <a:srgbClr val="000000"/>
                </a:solidFill>
                <a:latin typeface="Times New Roman" panose="02020603050405020304" pitchFamily="18" charset="0"/>
              </a:rPr>
            </a:br>
            <a:r>
              <a:rPr lang="ru-RU" dirty="0" err="1">
                <a:solidFill>
                  <a:srgbClr val="000000"/>
                </a:solidFill>
                <a:latin typeface="Times New Roman" panose="02020603050405020304" pitchFamily="18" charset="0"/>
              </a:rPr>
              <a:t>Кеңес</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берушінің</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дәл</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реакциясы</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клиенттің</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қайғысын</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дөп</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сезуі</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әрі</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ол</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қайғы</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өзінің</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жеке</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қайғысы</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ретінде</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қабылдау</a:t>
            </a:r>
            <a:r>
              <a:rPr lang="ru-RU" dirty="0">
                <a:solidFill>
                  <a:srgbClr val="000000"/>
                </a:solidFill>
                <a:latin typeface="Times New Roman" panose="02020603050405020304" pitchFamily="18" charset="0"/>
              </a:rPr>
              <a:t>.</a:t>
            </a:r>
            <a:br>
              <a:rPr lang="ru-RU" dirty="0">
                <a:solidFill>
                  <a:srgbClr val="000000"/>
                </a:solidFill>
                <a:latin typeface="Times New Roman" panose="02020603050405020304" pitchFamily="18" charset="0"/>
              </a:rPr>
            </a:br>
            <a:endParaRPr lang="ru-RU" dirty="0">
              <a:solidFill>
                <a:srgbClr val="000000"/>
              </a:solidFill>
              <a:latin typeface="Times New Roman" panose="02020603050405020304" pitchFamily="18" charset="0"/>
            </a:endParaRPr>
          </a:p>
          <a:p>
            <a:pPr>
              <a:buFont typeface="Arial" panose="020B0604020202020204" pitchFamily="34" charset="0"/>
              <a:buChar char="•"/>
            </a:pPr>
            <a:r>
              <a:rPr lang="ru-RU" dirty="0">
                <a:solidFill>
                  <a:srgbClr val="000000"/>
                </a:solidFill>
                <a:latin typeface="Times New Roman" panose="02020603050405020304" pitchFamily="18" charset="0"/>
              </a:rPr>
              <a:t/>
            </a:r>
            <a:br>
              <a:rPr lang="ru-RU" dirty="0">
                <a:solidFill>
                  <a:srgbClr val="000000"/>
                </a:solidFill>
                <a:latin typeface="Times New Roman" panose="02020603050405020304" pitchFamily="18" charset="0"/>
              </a:rPr>
            </a:br>
            <a:r>
              <a:rPr lang="ru-RU" dirty="0" err="1">
                <a:solidFill>
                  <a:srgbClr val="000000"/>
                </a:solidFill>
                <a:latin typeface="Times New Roman" panose="02020603050405020304" pitchFamily="18" charset="0"/>
              </a:rPr>
              <a:t>Кеңес</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берушінің</a:t>
            </a:r>
            <a:r>
              <a:rPr lang="ru-RU" dirty="0">
                <a:solidFill>
                  <a:srgbClr val="000000"/>
                </a:solidFill>
                <a:latin typeface="Times New Roman" panose="02020603050405020304" pitchFamily="18" charset="0"/>
              </a:rPr>
              <a:t> </a:t>
            </a:r>
            <a:r>
              <a:rPr lang="ru-RU" dirty="0">
                <a:solidFill>
                  <a:srgbClr val="000000"/>
                </a:solidFill>
                <a:latin typeface="Times New Roman" panose="02020603050405020304" pitchFamily="18" charset="0"/>
                <a:hlinkClick r:id="rId2"/>
              </a:rPr>
              <a:t>клиентке </a:t>
            </a:r>
            <a:r>
              <a:rPr lang="ru-RU" dirty="0" err="1">
                <a:solidFill>
                  <a:srgbClr val="000000"/>
                </a:solidFill>
                <a:latin typeface="Times New Roman" panose="02020603050405020304" pitchFamily="18" charset="0"/>
                <a:hlinkClick r:id="rId2"/>
              </a:rPr>
              <a:t>қатысты</a:t>
            </a:r>
            <a:r>
              <a:rPr lang="ru-RU" dirty="0">
                <a:solidFill>
                  <a:srgbClr val="000000"/>
                </a:solidFill>
                <a:latin typeface="Times New Roman" panose="02020603050405020304" pitchFamily="18" charset="0"/>
                <a:hlinkClick r:id="rId2"/>
              </a:rPr>
              <a:t> </a:t>
            </a:r>
            <a:r>
              <a:rPr lang="ru-RU" dirty="0" err="1">
                <a:solidFill>
                  <a:srgbClr val="000000"/>
                </a:solidFill>
                <a:latin typeface="Times New Roman" panose="02020603050405020304" pitchFamily="18" charset="0"/>
                <a:hlinkClick r:id="rId2"/>
              </a:rPr>
              <a:t>бағасыз</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бағалаусыз</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қарым-қатынасы</a:t>
            </a:r>
            <a:r>
              <a:rPr lang="ru-RU" dirty="0">
                <a:solidFill>
                  <a:srgbClr val="000000"/>
                </a:solidFill>
                <a:latin typeface="Times New Roman" panose="02020603050405020304" pitchFamily="18" charset="0"/>
              </a:rPr>
              <a:t>.</a:t>
            </a:r>
            <a:br>
              <a:rPr lang="ru-RU" dirty="0">
                <a:solidFill>
                  <a:srgbClr val="000000"/>
                </a:solidFill>
                <a:latin typeface="Times New Roman" panose="02020603050405020304" pitchFamily="18" charset="0"/>
              </a:rPr>
            </a:br>
            <a:endParaRPr lang="ru-RU" dirty="0">
              <a:solidFill>
                <a:srgbClr val="000000"/>
              </a:solidFill>
              <a:latin typeface="Times New Roman" panose="02020603050405020304" pitchFamily="18" charset="0"/>
            </a:endParaRPr>
          </a:p>
          <a:p>
            <a:pPr>
              <a:buFont typeface="Arial" panose="020B0604020202020204" pitchFamily="34" charset="0"/>
              <a:buChar char="•"/>
            </a:pPr>
            <a:r>
              <a:rPr lang="ru-RU" dirty="0">
                <a:solidFill>
                  <a:srgbClr val="000000"/>
                </a:solidFill>
                <a:latin typeface="Times New Roman" panose="02020603050405020304" pitchFamily="18" charset="0"/>
              </a:rPr>
              <a:t/>
            </a:r>
            <a:br>
              <a:rPr lang="ru-RU" dirty="0">
                <a:solidFill>
                  <a:srgbClr val="000000"/>
                </a:solidFill>
                <a:latin typeface="Times New Roman" panose="02020603050405020304" pitchFamily="18" charset="0"/>
              </a:rPr>
            </a:br>
            <a:r>
              <a:rPr lang="ru-RU" dirty="0" err="1">
                <a:solidFill>
                  <a:srgbClr val="000000"/>
                </a:solidFill>
                <a:latin typeface="Times New Roman" panose="02020603050405020304" pitchFamily="18" charset="0"/>
              </a:rPr>
              <a:t>Эмпатия</a:t>
            </a:r>
            <a:r>
              <a:rPr lang="ru-RU" dirty="0">
                <a:solidFill>
                  <a:srgbClr val="000000"/>
                </a:solidFill>
                <a:latin typeface="Times New Roman" panose="02020603050405020304" pitchFamily="18" charset="0"/>
              </a:rPr>
              <a:t> тек </a:t>
            </a:r>
            <a:r>
              <a:rPr lang="ru-RU" dirty="0" err="1">
                <a:solidFill>
                  <a:srgbClr val="000000"/>
                </a:solidFill>
                <a:latin typeface="Times New Roman" panose="02020603050405020304" pitchFamily="18" charset="0"/>
              </a:rPr>
              <a:t>қана</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эмоционалды</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сезгіштікті</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білдіріп</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қоймайды</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әрі</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когнетивті</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талқылауды</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білдіреді</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яғни</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клиенттің</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сезімі</a:t>
            </a:r>
            <a:r>
              <a:rPr lang="ru-RU" dirty="0">
                <a:solidFill>
                  <a:srgbClr val="000000"/>
                </a:solidFill>
                <a:latin typeface="Times New Roman" panose="02020603050405020304" pitchFamily="18" charset="0"/>
              </a:rPr>
              <a:t> мен </a:t>
            </a:r>
            <a:r>
              <a:rPr lang="ru-RU" dirty="0" err="1">
                <a:solidFill>
                  <a:srgbClr val="000000"/>
                </a:solidFill>
                <a:latin typeface="Times New Roman" panose="02020603050405020304" pitchFamily="18" charset="0"/>
              </a:rPr>
              <a:t>күйін</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талдай</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білу</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шеберлігінің</a:t>
            </a:r>
            <a:r>
              <a:rPr lang="ru-RU" dirty="0">
                <a:solidFill>
                  <a:srgbClr val="000000"/>
                </a:solidFill>
                <a:latin typeface="Times New Roman" panose="02020603050405020304" pitchFamily="18" charset="0"/>
              </a:rPr>
              <a:t> </a:t>
            </a:r>
            <a:r>
              <a:rPr lang="ru-RU" dirty="0" err="1">
                <a:solidFill>
                  <a:srgbClr val="000000"/>
                </a:solidFill>
                <a:latin typeface="Times New Roman" panose="02020603050405020304" pitchFamily="18" charset="0"/>
              </a:rPr>
              <a:t>болуы</a:t>
            </a:r>
            <a:r>
              <a:rPr lang="ru-RU" dirty="0">
                <a:solidFill>
                  <a:srgbClr val="000000"/>
                </a:solidFill>
                <a:latin typeface="Times New Roman" panose="02020603050405020304" pitchFamily="18" charset="0"/>
              </a:rPr>
              <a:t>.</a:t>
            </a:r>
            <a:endParaRPr lang="ru-RU" b="0" i="0" dirty="0">
              <a:solidFill>
                <a:srgbClr val="000000"/>
              </a:solidFill>
              <a:effectLst/>
              <a:latin typeface="Times New Roman" panose="02020603050405020304" pitchFamily="18" charset="0"/>
            </a:endParaRPr>
          </a:p>
        </p:txBody>
      </p:sp>
    </p:spTree>
    <p:extLst>
      <p:ext uri="{BB962C8B-B14F-4D97-AF65-F5344CB8AC3E}">
        <p14:creationId xmlns:p14="http://schemas.microsoft.com/office/powerpoint/2010/main" val="372314163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a:t>Клиентке </a:t>
            </a:r>
            <a:r>
              <a:rPr lang="ru-RU" dirty="0" err="1"/>
              <a:t>эмпатияны</a:t>
            </a:r>
            <a:r>
              <a:rPr lang="ru-RU" dirty="0"/>
              <a:t> </a:t>
            </a:r>
            <a:r>
              <a:rPr lang="ru-RU" dirty="0" err="1"/>
              <a:t>білдіру</a:t>
            </a:r>
            <a:r>
              <a:rPr lang="ru-RU" dirty="0"/>
              <a:t> </a:t>
            </a:r>
            <a:r>
              <a:rPr lang="ru-RU" dirty="0" err="1"/>
              <a:t>тәсілдері</a:t>
            </a:r>
            <a:r>
              <a:rPr lang="ru-RU" dirty="0"/>
              <a:t>:</a:t>
            </a:r>
            <a:r>
              <a:rPr lang="ru-RU" dirty="0"/>
              <a:t/>
            </a:r>
            <a:br>
              <a:rPr lang="ru-RU" dirty="0"/>
            </a:br>
            <a:r>
              <a:rPr lang="ru-RU" dirty="0"/>
              <a:t/>
            </a:r>
            <a:br>
              <a:rPr lang="ru-RU" dirty="0"/>
            </a:br>
            <a:endParaRPr lang="ru-RU" dirty="0"/>
          </a:p>
        </p:txBody>
      </p:sp>
      <p:sp>
        <p:nvSpPr>
          <p:cNvPr id="3" name="Объект 2"/>
          <p:cNvSpPr>
            <a:spLocks noGrp="1"/>
          </p:cNvSpPr>
          <p:nvPr>
            <p:ph idx="1"/>
          </p:nvPr>
        </p:nvSpPr>
        <p:spPr>
          <a:xfrm>
            <a:off x="1544184" y="2133600"/>
            <a:ext cx="8915400" cy="3777622"/>
          </a:xfrm>
        </p:spPr>
        <p:txBody>
          <a:bodyPr>
            <a:noAutofit/>
          </a:bodyPr>
          <a:lstStyle/>
          <a:p>
            <a:r>
              <a:rPr lang="ru-RU" sz="2800" dirty="0" err="1">
                <a:solidFill>
                  <a:srgbClr val="FF0000"/>
                </a:solidFill>
              </a:rPr>
              <a:t>Үзіліс</a:t>
            </a:r>
            <a:r>
              <a:rPr lang="ru-RU" sz="2800" dirty="0">
                <a:solidFill>
                  <a:srgbClr val="FF0000"/>
                </a:solidFill>
              </a:rPr>
              <a:t>, </a:t>
            </a:r>
            <a:r>
              <a:rPr lang="ru-RU" sz="2800" dirty="0" err="1">
                <a:solidFill>
                  <a:srgbClr val="FF0000"/>
                </a:solidFill>
              </a:rPr>
              <a:t>кідіріс</a:t>
            </a:r>
            <a:r>
              <a:rPr lang="ru-RU" sz="2800" dirty="0">
                <a:solidFill>
                  <a:srgbClr val="FF0000"/>
                </a:solidFill>
              </a:rPr>
              <a:t>, </a:t>
            </a:r>
            <a:r>
              <a:rPr lang="ru-RU" sz="2800" dirty="0" err="1">
                <a:solidFill>
                  <a:srgbClr val="FF0000"/>
                </a:solidFill>
              </a:rPr>
              <a:t>үндемей</a:t>
            </a:r>
            <a:r>
              <a:rPr lang="ru-RU" sz="2800" dirty="0">
                <a:solidFill>
                  <a:srgbClr val="FF0000"/>
                </a:solidFill>
              </a:rPr>
              <a:t> </a:t>
            </a:r>
            <a:r>
              <a:rPr lang="ru-RU" sz="2800" dirty="0" err="1" smtClean="0">
                <a:solidFill>
                  <a:srgbClr val="FF0000"/>
                </a:solidFill>
              </a:rPr>
              <a:t>қалу</a:t>
            </a:r>
            <a:endParaRPr lang="ru-RU" sz="2800" dirty="0" smtClean="0">
              <a:solidFill>
                <a:srgbClr val="FF0000"/>
              </a:solidFill>
            </a:endParaRPr>
          </a:p>
          <a:p>
            <a:r>
              <a:rPr lang="ru-RU" sz="2800" dirty="0" smtClean="0">
                <a:solidFill>
                  <a:srgbClr val="FF0000"/>
                </a:solidFill>
              </a:rPr>
              <a:t>Клиент </a:t>
            </a:r>
            <a:r>
              <a:rPr lang="ru-RU" sz="2800" dirty="0" err="1">
                <a:solidFill>
                  <a:srgbClr val="FF0000"/>
                </a:solidFill>
              </a:rPr>
              <a:t>сезімдерін</a:t>
            </a:r>
            <a:r>
              <a:rPr lang="ru-RU" sz="2800" dirty="0">
                <a:solidFill>
                  <a:srgbClr val="FF0000"/>
                </a:solidFill>
              </a:rPr>
              <a:t> </a:t>
            </a:r>
            <a:r>
              <a:rPr lang="ru-RU" sz="2800" dirty="0" err="1">
                <a:solidFill>
                  <a:srgbClr val="FF0000"/>
                </a:solidFill>
              </a:rPr>
              <a:t>бейнелеу</a:t>
            </a:r>
            <a:r>
              <a:rPr lang="ru-RU" sz="2800" dirty="0">
                <a:solidFill>
                  <a:srgbClr val="FF0000"/>
                </a:solidFill>
              </a:rPr>
              <a:t>, </a:t>
            </a:r>
            <a:r>
              <a:rPr lang="ru-RU" sz="2800" dirty="0" err="1">
                <a:solidFill>
                  <a:srgbClr val="FF0000"/>
                </a:solidFill>
              </a:rPr>
              <a:t>яғни</a:t>
            </a:r>
            <a:r>
              <a:rPr lang="ru-RU" sz="2800" dirty="0">
                <a:solidFill>
                  <a:srgbClr val="FF0000"/>
                </a:solidFill>
              </a:rPr>
              <a:t> </a:t>
            </a:r>
            <a:r>
              <a:rPr lang="ru-RU" sz="2800" dirty="0" err="1">
                <a:solidFill>
                  <a:srgbClr val="FF0000"/>
                </a:solidFill>
              </a:rPr>
              <a:t>кеңес</a:t>
            </a:r>
            <a:r>
              <a:rPr lang="ru-RU" sz="2800" dirty="0">
                <a:solidFill>
                  <a:srgbClr val="FF0000"/>
                </a:solidFill>
              </a:rPr>
              <a:t> </a:t>
            </a:r>
            <a:r>
              <a:rPr lang="ru-RU" sz="2800" dirty="0" err="1">
                <a:solidFill>
                  <a:srgbClr val="FF0000"/>
                </a:solidFill>
              </a:rPr>
              <a:t>беруші</a:t>
            </a:r>
            <a:r>
              <a:rPr lang="ru-RU" sz="2800" dirty="0">
                <a:solidFill>
                  <a:srgbClr val="FF0000"/>
                </a:solidFill>
              </a:rPr>
              <a:t> </a:t>
            </a:r>
            <a:r>
              <a:rPr lang="ru-RU" sz="2800" dirty="0" err="1">
                <a:solidFill>
                  <a:srgbClr val="FF0000"/>
                </a:solidFill>
              </a:rPr>
              <a:t>клиенттің</a:t>
            </a:r>
            <a:r>
              <a:rPr lang="ru-RU" sz="2800" dirty="0">
                <a:solidFill>
                  <a:srgbClr val="FF0000"/>
                </a:solidFill>
              </a:rPr>
              <a:t> </a:t>
            </a:r>
            <a:r>
              <a:rPr lang="ru-RU" sz="2800" dirty="0" err="1">
                <a:solidFill>
                  <a:srgbClr val="FF0000"/>
                </a:solidFill>
              </a:rPr>
              <a:t>белгілі</a:t>
            </a:r>
            <a:r>
              <a:rPr lang="ru-RU" sz="2800" dirty="0">
                <a:solidFill>
                  <a:srgbClr val="FF0000"/>
                </a:solidFill>
              </a:rPr>
              <a:t> </a:t>
            </a:r>
            <a:r>
              <a:rPr lang="ru-RU" sz="2800" dirty="0" err="1">
                <a:solidFill>
                  <a:srgbClr val="FF0000"/>
                </a:solidFill>
              </a:rPr>
              <a:t>бір</a:t>
            </a:r>
            <a:r>
              <a:rPr lang="ru-RU" sz="2800" dirty="0">
                <a:solidFill>
                  <a:srgbClr val="FF0000"/>
                </a:solidFill>
              </a:rPr>
              <a:t> </a:t>
            </a:r>
            <a:r>
              <a:rPr lang="ru-RU" sz="2800" dirty="0" err="1">
                <a:solidFill>
                  <a:srgbClr val="FF0000"/>
                </a:solidFill>
              </a:rPr>
              <a:t>сезімін</a:t>
            </a:r>
            <a:r>
              <a:rPr lang="ru-RU" sz="2800" dirty="0">
                <a:solidFill>
                  <a:srgbClr val="FF0000"/>
                </a:solidFill>
              </a:rPr>
              <a:t> </a:t>
            </a:r>
            <a:r>
              <a:rPr lang="ru-RU" sz="2800" dirty="0" err="1">
                <a:solidFill>
                  <a:srgbClr val="FF0000"/>
                </a:solidFill>
              </a:rPr>
              <a:t>суентификациялайды</a:t>
            </a:r>
            <a:r>
              <a:rPr lang="ru-RU" sz="2800" dirty="0">
                <a:solidFill>
                  <a:srgbClr val="FF0000"/>
                </a:solidFill>
              </a:rPr>
              <a:t> /</a:t>
            </a:r>
            <a:r>
              <a:rPr lang="ru-RU" sz="2800" dirty="0" err="1">
                <a:solidFill>
                  <a:srgbClr val="FF0000"/>
                </a:solidFill>
              </a:rPr>
              <a:t>яғни</a:t>
            </a:r>
            <a:r>
              <a:rPr lang="ru-RU" sz="2800" dirty="0">
                <a:solidFill>
                  <a:srgbClr val="FF0000"/>
                </a:solidFill>
              </a:rPr>
              <a:t> </a:t>
            </a:r>
            <a:r>
              <a:rPr lang="ru-RU" sz="2800" dirty="0" err="1">
                <a:solidFill>
                  <a:srgbClr val="FF0000"/>
                </a:solidFill>
              </a:rPr>
              <a:t>өз</a:t>
            </a:r>
            <a:r>
              <a:rPr lang="ru-RU" sz="2800" dirty="0">
                <a:solidFill>
                  <a:srgbClr val="FF0000"/>
                </a:solidFill>
              </a:rPr>
              <a:t> </a:t>
            </a:r>
            <a:r>
              <a:rPr lang="ru-RU" sz="2800" dirty="0" err="1">
                <a:solidFill>
                  <a:srgbClr val="FF0000"/>
                </a:solidFill>
              </a:rPr>
              <a:t>басынан</a:t>
            </a:r>
            <a:r>
              <a:rPr lang="ru-RU" sz="2800" dirty="0">
                <a:solidFill>
                  <a:srgbClr val="FF0000"/>
                </a:solidFill>
              </a:rPr>
              <a:t> </a:t>
            </a:r>
            <a:r>
              <a:rPr lang="ru-RU" sz="2800" dirty="0" err="1">
                <a:solidFill>
                  <a:srgbClr val="FF0000"/>
                </a:solidFill>
              </a:rPr>
              <a:t>өткен</a:t>
            </a:r>
            <a:r>
              <a:rPr lang="ru-RU" sz="2800" dirty="0">
                <a:solidFill>
                  <a:srgbClr val="FF0000"/>
                </a:solidFill>
              </a:rPr>
              <a:t> </a:t>
            </a:r>
            <a:r>
              <a:rPr lang="ru-RU" sz="2800" dirty="0" err="1">
                <a:solidFill>
                  <a:srgbClr val="FF0000"/>
                </a:solidFill>
              </a:rPr>
              <a:t>сияқты</a:t>
            </a:r>
            <a:r>
              <a:rPr lang="ru-RU" sz="2800" dirty="0">
                <a:solidFill>
                  <a:srgbClr val="FF0000"/>
                </a:solidFill>
              </a:rPr>
              <a:t> </a:t>
            </a:r>
            <a:r>
              <a:rPr lang="ru-RU" sz="2800" dirty="0" err="1">
                <a:solidFill>
                  <a:srgbClr val="FF0000"/>
                </a:solidFill>
              </a:rPr>
              <a:t>салыстырады</a:t>
            </a:r>
            <a:r>
              <a:rPr lang="ru-RU" sz="2800" dirty="0">
                <a:solidFill>
                  <a:srgbClr val="FF0000"/>
                </a:solidFill>
              </a:rPr>
              <a:t>/. </a:t>
            </a:r>
            <a:r>
              <a:rPr lang="ru-RU" sz="2800" dirty="0" err="1">
                <a:solidFill>
                  <a:srgbClr val="FF0000"/>
                </a:solidFill>
              </a:rPr>
              <a:t>Былай</a:t>
            </a:r>
            <a:r>
              <a:rPr lang="ru-RU" sz="2800" dirty="0">
                <a:solidFill>
                  <a:srgbClr val="FF0000"/>
                </a:solidFill>
              </a:rPr>
              <a:t> </a:t>
            </a:r>
            <a:r>
              <a:rPr lang="ru-RU" sz="2800" dirty="0" err="1">
                <a:solidFill>
                  <a:srgbClr val="FF0000"/>
                </a:solidFill>
              </a:rPr>
              <a:t>деп</a:t>
            </a:r>
            <a:r>
              <a:rPr lang="ru-RU" sz="2800" dirty="0">
                <a:solidFill>
                  <a:srgbClr val="FF0000"/>
                </a:solidFill>
              </a:rPr>
              <a:t> </a:t>
            </a:r>
            <a:r>
              <a:rPr lang="ru-RU" sz="2800" dirty="0" err="1">
                <a:solidFill>
                  <a:srgbClr val="FF0000"/>
                </a:solidFill>
              </a:rPr>
              <a:t>айтуы</a:t>
            </a:r>
            <a:r>
              <a:rPr lang="ru-RU" sz="2800" dirty="0">
                <a:solidFill>
                  <a:srgbClr val="FF0000"/>
                </a:solidFill>
              </a:rPr>
              <a:t> </a:t>
            </a:r>
            <a:r>
              <a:rPr lang="ru-RU" sz="2800" dirty="0" err="1">
                <a:solidFill>
                  <a:srgbClr val="FF0000"/>
                </a:solidFill>
              </a:rPr>
              <a:t>мүмкін</a:t>
            </a:r>
            <a:r>
              <a:rPr lang="ru-RU" sz="2800" dirty="0">
                <a:solidFill>
                  <a:srgbClr val="FF0000"/>
                </a:solidFill>
              </a:rPr>
              <a:t>: </a:t>
            </a:r>
            <a:r>
              <a:rPr lang="ru-RU" sz="2800" dirty="0" err="1">
                <a:solidFill>
                  <a:srgbClr val="FF0000"/>
                </a:solidFill>
              </a:rPr>
              <a:t>сіздің</a:t>
            </a:r>
            <a:r>
              <a:rPr lang="ru-RU" sz="2800" dirty="0">
                <a:solidFill>
                  <a:srgbClr val="FF0000"/>
                </a:solidFill>
              </a:rPr>
              <a:t> </a:t>
            </a:r>
            <a:r>
              <a:rPr lang="ru-RU" sz="2800" dirty="0" err="1">
                <a:solidFill>
                  <a:srgbClr val="FF0000"/>
                </a:solidFill>
              </a:rPr>
              <a:t>қандай</a:t>
            </a:r>
            <a:r>
              <a:rPr lang="ru-RU" sz="2800" dirty="0">
                <a:solidFill>
                  <a:srgbClr val="FF0000"/>
                </a:solidFill>
              </a:rPr>
              <a:t> </a:t>
            </a:r>
            <a:r>
              <a:rPr lang="ru-RU" sz="2800" dirty="0" err="1">
                <a:solidFill>
                  <a:srgbClr val="FF0000"/>
                </a:solidFill>
              </a:rPr>
              <a:t>күйде</a:t>
            </a:r>
            <a:r>
              <a:rPr lang="ru-RU" sz="2800" dirty="0">
                <a:solidFill>
                  <a:srgbClr val="FF0000"/>
                </a:solidFill>
              </a:rPr>
              <a:t> </a:t>
            </a:r>
            <a:r>
              <a:rPr lang="ru-RU" sz="2800" dirty="0" err="1">
                <a:solidFill>
                  <a:srgbClr val="FF0000"/>
                </a:solidFill>
              </a:rPr>
              <a:t>тұрғаныңыз</a:t>
            </a:r>
            <a:r>
              <a:rPr lang="ru-RU" sz="2800" dirty="0">
                <a:solidFill>
                  <a:srgbClr val="FF0000"/>
                </a:solidFill>
              </a:rPr>
              <a:t> </a:t>
            </a:r>
            <a:r>
              <a:rPr lang="ru-RU" sz="2800" dirty="0" err="1">
                <a:solidFill>
                  <a:srgbClr val="FF0000"/>
                </a:solidFill>
              </a:rPr>
              <a:t>меніңше</a:t>
            </a:r>
            <a:r>
              <a:rPr lang="ru-RU" sz="2800" dirty="0">
                <a:solidFill>
                  <a:srgbClr val="FF0000"/>
                </a:solidFill>
              </a:rPr>
              <a:t>, </a:t>
            </a:r>
            <a:r>
              <a:rPr lang="ru-RU" sz="2800" dirty="0" smtClean="0">
                <a:solidFill>
                  <a:srgbClr val="FF0000"/>
                </a:solidFill>
              </a:rPr>
              <a:t>...</a:t>
            </a:r>
          </a:p>
          <a:p>
            <a:r>
              <a:rPr lang="ru-RU" sz="2800" dirty="0" smtClean="0">
                <a:solidFill>
                  <a:srgbClr val="FF0000"/>
                </a:solidFill>
              </a:rPr>
              <a:t>Метафора</a:t>
            </a:r>
            <a:r>
              <a:rPr lang="ru-RU" sz="2800" dirty="0">
                <a:solidFill>
                  <a:srgbClr val="FF0000"/>
                </a:solidFill>
              </a:rPr>
              <a:t>, </a:t>
            </a:r>
            <a:r>
              <a:rPr lang="ru-RU" sz="2800" dirty="0" err="1">
                <a:solidFill>
                  <a:srgbClr val="FF0000"/>
                </a:solidFill>
              </a:rPr>
              <a:t>ертегі</a:t>
            </a:r>
            <a:r>
              <a:rPr lang="ru-RU" sz="2800" dirty="0">
                <a:solidFill>
                  <a:srgbClr val="FF0000"/>
                </a:solidFill>
              </a:rPr>
              <a:t> </a:t>
            </a:r>
            <a:r>
              <a:rPr lang="ru-RU" sz="2800" dirty="0" err="1">
                <a:solidFill>
                  <a:srgbClr val="FF0000"/>
                </a:solidFill>
              </a:rPr>
              <a:t>т.б</a:t>
            </a:r>
            <a:r>
              <a:rPr lang="ru-RU" sz="2800" dirty="0">
                <a:solidFill>
                  <a:srgbClr val="FF0000"/>
                </a:solidFill>
              </a:rPr>
              <a:t>. </a:t>
            </a:r>
            <a:r>
              <a:rPr lang="ru-RU" sz="2800" dirty="0" err="1">
                <a:solidFill>
                  <a:srgbClr val="FF0000"/>
                </a:solidFill>
              </a:rPr>
              <a:t>қолдану</a:t>
            </a:r>
            <a:r>
              <a:rPr lang="ru-RU" sz="2800" dirty="0">
                <a:solidFill>
                  <a:srgbClr val="FF0000"/>
                </a:solidFill>
              </a:rPr>
              <a:t/>
            </a:r>
            <a:br>
              <a:rPr lang="ru-RU" sz="2800" dirty="0">
                <a:solidFill>
                  <a:srgbClr val="FF0000"/>
                </a:solidFill>
              </a:rPr>
            </a:br>
            <a:endParaRPr lang="ru-RU" sz="2800" dirty="0">
              <a:solidFill>
                <a:srgbClr val="FF0000"/>
              </a:solidFill>
            </a:endParaRPr>
          </a:p>
        </p:txBody>
      </p:sp>
    </p:spTree>
    <p:extLst>
      <p:ext uri="{BB962C8B-B14F-4D97-AF65-F5344CB8AC3E}">
        <p14:creationId xmlns:p14="http://schemas.microsoft.com/office/powerpoint/2010/main" val="186598745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kk-KZ" b="1" dirty="0">
                <a:solidFill>
                  <a:srgbClr val="FF0000"/>
                </a:solidFill>
              </a:rPr>
              <a:t>Кеңес берушіге қойылатын жалпы талаптар.</a:t>
            </a:r>
            <a:r>
              <a:rPr lang="ru-RU" dirty="0">
                <a:solidFill>
                  <a:srgbClr val="FF0000"/>
                </a:solidFill>
              </a:rPr>
              <a:t/>
            </a:r>
            <a:br>
              <a:rPr lang="ru-RU" dirty="0">
                <a:solidFill>
                  <a:srgbClr val="FF0000"/>
                </a:solidFill>
              </a:rPr>
            </a:br>
            <a:endParaRPr lang="ru-RU" dirty="0">
              <a:solidFill>
                <a:srgbClr val="FF0000"/>
              </a:solidFill>
            </a:endParaRPr>
          </a:p>
        </p:txBody>
      </p:sp>
      <p:sp>
        <p:nvSpPr>
          <p:cNvPr id="3" name="Объект 2"/>
          <p:cNvSpPr>
            <a:spLocks noGrp="1"/>
          </p:cNvSpPr>
          <p:nvPr>
            <p:ph idx="1"/>
          </p:nvPr>
        </p:nvSpPr>
        <p:spPr/>
        <p:txBody>
          <a:bodyPr>
            <a:normAutofit fontScale="85000" lnSpcReduction="10000"/>
          </a:bodyPr>
          <a:lstStyle/>
          <a:p>
            <a:pPr lvl="0"/>
            <a:r>
              <a:rPr lang="kk-KZ" dirty="0" smtClean="0"/>
              <a:t>Техникалық </a:t>
            </a:r>
            <a:r>
              <a:rPr lang="kk-KZ" dirty="0"/>
              <a:t>біліктілік – кеңес берушінің тапсырыс берушімен бірге таңдап алынған мақсатты нақты міндеттер жүйесіне трансформациялай алуы, оларды практикалық тұрғыда шешу икемділігі;</a:t>
            </a:r>
            <a:endParaRPr lang="ru-RU" dirty="0"/>
          </a:p>
          <a:p>
            <a:pPr lvl="0"/>
            <a:r>
              <a:rPr lang="kk-KZ" dirty="0"/>
              <a:t>Тұлға аралық коммуникативті біліктілік – дамыған вербалды және вербалды емес коммуникативті дағдылар, басқа </a:t>
            </a:r>
            <a:r>
              <a:rPr lang="kk-KZ"/>
              <a:t>адамдардың </a:t>
            </a:r>
            <a:r>
              <a:rPr lang="kk-KZ" smtClean="0"/>
              <a:t>мінез құлық  </a:t>
            </a:r>
            <a:r>
              <a:rPr lang="kk-KZ" dirty="0"/>
              <a:t>мотивтерін түсіну, өзіндік тұлғалық сипаттамаларын, бағдарларын саналаудың жоғарғы деңгейі;</a:t>
            </a:r>
            <a:endParaRPr lang="ru-RU" dirty="0"/>
          </a:p>
          <a:p>
            <a:pPr lvl="0"/>
            <a:r>
              <a:rPr lang="kk-KZ" dirty="0"/>
              <a:t>Контексттік біліктілік – әлеуметтік контекстіні меңгеру, кеңес беруші өзінің кеңес берудің негізін білгенімен қатар, қай жерде және кіммен жұмыс жасап отырғандығын саналы түрде түсінуі тиіс;</a:t>
            </a:r>
            <a:endParaRPr lang="ru-RU" dirty="0"/>
          </a:p>
          <a:p>
            <a:pPr lvl="0"/>
            <a:r>
              <a:rPr lang="kk-KZ" dirty="0"/>
              <a:t>Адаптивті біліктілік – өзгерістерді алдын-ала болжай білу және қайта қарастыра алу қабілеті, практиканың өзгеріп отыратын жағдайларына бейімделу;</a:t>
            </a:r>
            <a:endParaRPr lang="ru-RU" dirty="0"/>
          </a:p>
          <a:p>
            <a:pPr lvl="0"/>
            <a:r>
              <a:rPr lang="kk-KZ" dirty="0"/>
              <a:t>Концептуалды біліктілік – өзінің практикасы негізделген білімдердің негіздерін игеру;</a:t>
            </a:r>
            <a:endParaRPr lang="ru-RU" dirty="0"/>
          </a:p>
          <a:p>
            <a:pPr lvl="0"/>
            <a:r>
              <a:rPr lang="kk-KZ" dirty="0"/>
              <a:t>Интегративті біліктілік – ақпараттық кәсіби бағалар бере білу, негізделген шешімдер қабылдай алу, туындаған мәселелерді шешу және артықшылықтарды орнына қоя білу.</a:t>
            </a:r>
            <a:endParaRPr lang="ru-RU" dirty="0"/>
          </a:p>
          <a:p>
            <a:endParaRPr lang="ru-RU" dirty="0"/>
          </a:p>
        </p:txBody>
      </p:sp>
    </p:spTree>
    <p:extLst>
      <p:ext uri="{BB962C8B-B14F-4D97-AF65-F5344CB8AC3E}">
        <p14:creationId xmlns:p14="http://schemas.microsoft.com/office/powerpoint/2010/main" val="291134947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578499" y="115508"/>
            <a:ext cx="10646228" cy="5826210"/>
          </a:xfrm>
          <a:prstGeom prst="rect">
            <a:avLst/>
          </a:prstGeom>
        </p:spPr>
        <p:txBody>
          <a:bodyPr wrap="square">
            <a:spAutoFit/>
          </a:bodyPr>
          <a:lstStyle/>
          <a:p>
            <a:pPr indent="449580" algn="just">
              <a:lnSpc>
                <a:spcPct val="115000"/>
              </a:lnSpc>
              <a:spcAft>
                <a:spcPts val="0"/>
              </a:spcAft>
            </a:pPr>
            <a:r>
              <a:rPr lang="kk-KZ" b="1" dirty="0" smtClean="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Негізгі бағдарлардың арасынан мыналарды атауға болады:</a:t>
            </a:r>
            <a:endParaRPr lang="ru-RU" sz="1600" dirty="0" smtClean="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15000"/>
              </a:lnSpc>
              <a:spcAft>
                <a:spcPts val="0"/>
              </a:spcAft>
              <a:buSzPts val="1000"/>
              <a:buFont typeface="Symbol" panose="05050102010706020507" pitchFamily="18" charset="2"/>
              <a:buChar char=""/>
              <a:tabLst>
                <a:tab pos="540385" algn="l"/>
              </a:tabLst>
            </a:pPr>
            <a:r>
              <a:rPr lang="kk-KZ" dirty="0" smtClean="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Интеллектуалды қабілеттіліктер: </a:t>
            </a:r>
            <a:r>
              <a:rPr lang="kk-KZ" dirty="0" smtClean="0">
                <a:effectLst/>
                <a:latin typeface="Times New Roman" panose="02020603050405020304" pitchFamily="18" charset="0"/>
                <a:ea typeface="Calibri" panose="020F0502020204030204" pitchFamily="34" charset="0"/>
                <a:cs typeface="Times New Roman" panose="02020603050405020304" pitchFamily="18" charset="0"/>
              </a:rPr>
              <a:t>фактілерді бақылау, соммалау, таңдап алу және бағалау қабілеті; дұрыс пайымдаулар; синтездеуге және жалпылауға қабілеттілік; шығармашылықтық қиял, өзіне ғана тән ойлау қабілеті;</a:t>
            </a:r>
            <a:endParaRPr lang="ru-RU" sz="1600" dirty="0" smtClean="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15000"/>
              </a:lnSpc>
              <a:spcAft>
                <a:spcPts val="0"/>
              </a:spcAft>
              <a:buSzPts val="1000"/>
              <a:buFont typeface="Symbol" panose="05050102010706020507" pitchFamily="18" charset="2"/>
              <a:buChar char=""/>
              <a:tabLst>
                <a:tab pos="540385" algn="l"/>
              </a:tabLst>
            </a:pPr>
            <a:r>
              <a:rPr lang="kk-KZ" dirty="0" smtClean="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Адамдарды түсіну және олармен жұмыс жасау қабілеті: </a:t>
            </a:r>
            <a:r>
              <a:rPr lang="kk-KZ" dirty="0" smtClean="0">
                <a:effectLst/>
                <a:latin typeface="Times New Roman" panose="02020603050405020304" pitchFamily="18" charset="0"/>
                <a:ea typeface="Calibri" panose="020F0502020204030204" pitchFamily="34" charset="0"/>
                <a:cs typeface="Times New Roman" panose="02020603050405020304" pitchFamily="18" charset="0"/>
              </a:rPr>
              <a:t>басқа адамдардың пікірлерін құрметтеу, төзімділік; байланыс орнатудың және оны қолдаудың жеңілдігі; адамның реакцияларын бұрынырақ біліп қою және оларды бағалай алу қабілеті; жазбаша және ауызша қарым-қатынас жасай алу; сендіре алу және әрекет етуге мотивтер қалыптастыру қабілеті;</a:t>
            </a:r>
            <a:endParaRPr lang="ru-RU" sz="1600" dirty="0" smtClean="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15000"/>
              </a:lnSpc>
              <a:spcAft>
                <a:spcPts val="0"/>
              </a:spcAft>
              <a:buSzPts val="1000"/>
              <a:buFont typeface="Symbol" panose="05050102010706020507" pitchFamily="18" charset="2"/>
              <a:buChar char=""/>
              <a:tabLst>
                <a:tab pos="540385" algn="l"/>
              </a:tabLst>
            </a:pPr>
            <a:r>
              <a:rPr lang="kk-KZ" dirty="0" smtClean="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Интеллектуалды және эмоциялық кемелдену</a:t>
            </a:r>
            <a:r>
              <a:rPr lang="kk-KZ" dirty="0" smtClean="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жүріс-тұрыстар мен әрекеттердің тұрақтылығы; сырттан көрсетілетін қысымға қарсы тұру және сенімсіздікпен күресе алу қабілеті; барлық жағдайдағы өзін-өзі бақылау; өзгермелі жағдайларға бейімделушілік және иілгіштік;</a:t>
            </a:r>
            <a:endParaRPr lang="ru-RU" sz="1600" dirty="0" smtClean="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15000"/>
              </a:lnSpc>
              <a:spcAft>
                <a:spcPts val="0"/>
              </a:spcAft>
              <a:buSzPts val="1000"/>
              <a:buFont typeface="Symbol" panose="05050102010706020507" pitchFamily="18" charset="2"/>
              <a:buChar char=""/>
              <a:tabLst>
                <a:tab pos="540385" algn="l"/>
              </a:tabLst>
            </a:pPr>
            <a:r>
              <a:rPr lang="kk-KZ" dirty="0" smtClean="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Өзіндік қайсарлық пен инициатива: </a:t>
            </a:r>
            <a:r>
              <a:rPr lang="kk-KZ" dirty="0" smtClean="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өзіндік сенімділіктің қажетті дәрежесі; дұрыс атаққұмарлық; кәсіпкерлік рухы; әрекеттердегі ерлік, инициатива және өзін-өзі ұстай алу;</a:t>
            </a:r>
            <a:endParaRPr lang="ru-RU" sz="1600" dirty="0" smtClean="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15000"/>
              </a:lnSpc>
              <a:spcAft>
                <a:spcPts val="0"/>
              </a:spcAft>
              <a:buSzPts val="1000"/>
              <a:buFont typeface="Symbol" panose="05050102010706020507" pitchFamily="18" charset="2"/>
              <a:buChar char=""/>
              <a:tabLst>
                <a:tab pos="540385" algn="l"/>
              </a:tabLst>
            </a:pPr>
            <a:r>
              <a:rPr lang="kk-KZ" dirty="0" smtClean="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Этика және адалдық: басқаларға көмек көрсетуге деген шынайы талпы</a:t>
            </a:r>
            <a:r>
              <a:rPr lang="kk-KZ" dirty="0" smtClean="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ныс; ерекше адалдық; өзіндік біліктіліктің шекарасын саналау қабілеті; қателіктерді мойындай алу және сәтсіздіктерден сабақ алу қабілеті;</a:t>
            </a:r>
            <a:endParaRPr lang="ru-RU" sz="1600" dirty="0" smtClean="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15000"/>
              </a:lnSpc>
              <a:spcAft>
                <a:spcPts val="0"/>
              </a:spcAft>
              <a:buSzPts val="1000"/>
              <a:buFont typeface="Symbol" panose="05050102010706020507" pitchFamily="18" charset="2"/>
              <a:buChar char=""/>
              <a:tabLst>
                <a:tab pos="540385" algn="l"/>
              </a:tabLst>
            </a:pPr>
            <a:r>
              <a:rPr lang="kk-KZ" dirty="0" smtClean="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Физикалық және ақыл-ой саулығы: </a:t>
            </a:r>
            <a:r>
              <a:rPr lang="kk-KZ" dirty="0" smtClean="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кеңес берушілердің басқару мәселелері бойынша айрықша жұмыстық және тұрмыстық қиындықтарына шыдай алу қабілеті.</a:t>
            </a:r>
            <a:endParaRPr lang="ru-RU" sz="16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13573221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690465" y="131308"/>
            <a:ext cx="11047446" cy="5832366"/>
          </a:xfrm>
          <a:prstGeom prst="rect">
            <a:avLst/>
          </a:prstGeom>
        </p:spPr>
        <p:txBody>
          <a:bodyPr wrap="square">
            <a:spAutoFit/>
          </a:bodyPr>
          <a:lstStyle/>
          <a:p>
            <a:pPr indent="269875" algn="just">
              <a:spcAft>
                <a:spcPts val="0"/>
              </a:spcAft>
            </a:pPr>
            <a:r>
              <a:rPr lang="kk-KZ" sz="2000" b="1" dirty="0" smtClean="0">
                <a:solidFill>
                  <a:srgbClr val="000000"/>
                </a:solidFill>
                <a:effectLst/>
                <a:latin typeface="Times New Roman" panose="02020603050405020304" pitchFamily="18" charset="0"/>
                <a:ea typeface="Times New Roman" panose="02020603050405020304" pitchFamily="18" charset="0"/>
              </a:rPr>
              <a:t> </a:t>
            </a:r>
          </a:p>
          <a:p>
            <a:pPr indent="269875" algn="just">
              <a:spcAft>
                <a:spcPts val="0"/>
              </a:spcAft>
            </a:pPr>
            <a:endParaRPr lang="kk-KZ" sz="2000" b="1" dirty="0">
              <a:solidFill>
                <a:srgbClr val="000000"/>
              </a:solidFill>
              <a:latin typeface="Times New Roman" panose="02020603050405020304" pitchFamily="18" charset="0"/>
              <a:ea typeface="Times New Roman" panose="02020603050405020304" pitchFamily="18" charset="0"/>
            </a:endParaRPr>
          </a:p>
          <a:p>
            <a:pPr indent="269875" algn="just">
              <a:spcAft>
                <a:spcPts val="0"/>
              </a:spcAft>
            </a:pPr>
            <a:r>
              <a:rPr lang="kk-KZ" sz="2000" b="1" dirty="0" smtClean="0">
                <a:solidFill>
                  <a:srgbClr val="000000"/>
                </a:solidFill>
                <a:effectLst/>
                <a:latin typeface="Times New Roman" panose="02020603050405020304" pitchFamily="18" charset="0"/>
                <a:ea typeface="Times New Roman" panose="02020603050405020304" pitchFamily="18" charset="0"/>
              </a:rPr>
              <a:t>                                  </a:t>
            </a:r>
            <a:r>
              <a:rPr lang="kk-KZ" sz="2000" b="1" dirty="0" smtClean="0">
                <a:solidFill>
                  <a:srgbClr val="FF0000"/>
                </a:solidFill>
                <a:effectLst/>
                <a:latin typeface="Times New Roman" panose="02020603050405020304" pitchFamily="18" charset="0"/>
                <a:ea typeface="Times New Roman" panose="02020603050405020304" pitchFamily="18" charset="0"/>
              </a:rPr>
              <a:t>Кеңес берушінің кәсіби білімдері мен дағдылары.</a:t>
            </a:r>
            <a:endParaRPr lang="ru-RU" sz="2000" dirty="0" smtClean="0">
              <a:solidFill>
                <a:srgbClr val="FF0000"/>
              </a:solidFill>
              <a:effectLst/>
              <a:latin typeface="Times New Roman" panose="02020603050405020304" pitchFamily="18" charset="0"/>
              <a:ea typeface="Times New Roman" panose="02020603050405020304" pitchFamily="18" charset="0"/>
            </a:endParaRPr>
          </a:p>
          <a:p>
            <a:pPr marL="342900" lvl="0" indent="-342900" algn="just">
              <a:lnSpc>
                <a:spcPct val="115000"/>
              </a:lnSpc>
              <a:spcAft>
                <a:spcPts val="0"/>
              </a:spcAft>
              <a:buSzPts val="1000"/>
              <a:buFont typeface="Symbol" panose="05050102010706020507" pitchFamily="18" charset="2"/>
              <a:buChar char=""/>
              <a:tabLst>
                <a:tab pos="457200" algn="l"/>
              </a:tabLst>
            </a:pPr>
            <a:r>
              <a:rPr lang="kk-KZ" sz="2000" dirty="0" smtClean="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кеңес берушінің клиенттің жағдайын зерттеу және оны жақсарту үшін қажетті шараларды анықтау қабілеті (ақпараттарды жинау және сыни көзбен талдай алу, мәселенің барлық қырларын идентификациялау, ал одан кейін өзіндік қиял мен шығармашылықтың көмегімен жағдайды жақсартуға практикалық шаралар қалыптастыру);</a:t>
            </a:r>
            <a:endParaRPr lang="ru-RU" sz="2000" dirty="0" smtClean="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15000"/>
              </a:lnSpc>
              <a:spcAft>
                <a:spcPts val="0"/>
              </a:spcAft>
              <a:buSzPts val="1000"/>
              <a:buFont typeface="Symbol" panose="05050102010706020507" pitchFamily="18" charset="2"/>
              <a:buChar char=""/>
              <a:tabLst>
                <a:tab pos="457200" algn="l"/>
              </a:tabLst>
            </a:pPr>
            <a:r>
              <a:rPr lang="kk-KZ" sz="2000" dirty="0" smtClean="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кеңес берушінің клиентпен бірлесіп жұмыс жасау қарым-қатынасын қалыптастыруы, оның өзгерістерге келісімін алу және оларды енгізуге білікті түрде әсер ету қабілеті (адамдармен оңай тіл табыса алу, өзгерістерді енгізуге көмектесетін және кедергі келтіретін факторларды түсіну, қарсыласуды жеңу және өз позициясының дұрыстығын дәлелдей алу қабілеті);</a:t>
            </a:r>
            <a:endParaRPr lang="ru-RU" sz="2000" dirty="0" smtClean="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15000"/>
              </a:lnSpc>
              <a:spcAft>
                <a:spcPts val="0"/>
              </a:spcAft>
              <a:buSzPts val="1000"/>
              <a:buFont typeface="Symbol" panose="05050102010706020507" pitchFamily="18" charset="2"/>
              <a:buChar char=""/>
              <a:tabLst>
                <a:tab pos="457200" algn="l"/>
              </a:tabLst>
            </a:pPr>
            <a:r>
              <a:rPr lang="kk-KZ" sz="2000" dirty="0" smtClean="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болашақ жұмысы ауданында жоғары шеберлікке қол жеткізу қабілеті (өз жұмысының барлық теориялық қырларын білу, сондай-ақ осы қырларды білуін клиенттің мәселесін шешуде қолдана білу қабілеті);</a:t>
            </a:r>
            <a:endParaRPr lang="ru-RU" sz="2000" dirty="0" smtClean="0">
              <a:effectLst/>
              <a:latin typeface="Calibri" panose="020F0502020204030204" pitchFamily="34" charset="0"/>
              <a:ea typeface="Calibri" panose="020F0502020204030204" pitchFamily="34" charset="0"/>
              <a:cs typeface="Times New Roman" panose="02020603050405020304" pitchFamily="18" charset="0"/>
            </a:endParaRPr>
          </a:p>
          <a:p>
            <a:r>
              <a:rPr lang="kk-KZ" sz="2000" dirty="0" smtClean="0">
                <a:solidFill>
                  <a:srgbClr val="000000"/>
                </a:solidFill>
                <a:effectLst/>
                <a:latin typeface="Times New Roman" panose="02020603050405020304" pitchFamily="18" charset="0"/>
                <a:ea typeface="Calibri" panose="020F0502020204030204" pitchFamily="34" charset="0"/>
              </a:rPr>
              <a:t>таныс емес ортада және қысым көрсетілген жағдайда нәтижелі жұмыс жасау қабілеті (әрбір жаңа клиенттік жағдайға бейімделе алу дағдысы және екінші жағынан – онда қалыптасқан таптауырындардың және жаңа </a:t>
            </a:r>
            <a:endParaRPr lang="ru-RU" sz="2000" dirty="0"/>
          </a:p>
        </p:txBody>
      </p:sp>
    </p:spTree>
    <p:extLst>
      <p:ext uri="{BB962C8B-B14F-4D97-AF65-F5344CB8AC3E}">
        <p14:creationId xmlns:p14="http://schemas.microsoft.com/office/powerpoint/2010/main" val="205958823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b="1" dirty="0" err="1"/>
              <a:t>Кеңес</a:t>
            </a:r>
            <a:r>
              <a:rPr lang="ru-RU" b="1" dirty="0"/>
              <a:t> </a:t>
            </a:r>
            <a:r>
              <a:rPr lang="ru-RU" b="1" dirty="0" err="1"/>
              <a:t>берудің</a:t>
            </a:r>
            <a:r>
              <a:rPr lang="ru-RU" b="1" dirty="0"/>
              <a:t> </a:t>
            </a:r>
            <a:r>
              <a:rPr lang="ru-RU" b="1" dirty="0" err="1"/>
              <a:t>сыртқы</a:t>
            </a:r>
            <a:r>
              <a:rPr lang="ru-RU" b="1" dirty="0"/>
              <a:t> </a:t>
            </a:r>
            <a:r>
              <a:rPr lang="ru-RU" b="1" dirty="0" err="1"/>
              <a:t>жағдайларына</a:t>
            </a:r>
            <a:r>
              <a:rPr lang="ru-RU" b="1" dirty="0"/>
              <a:t> </a:t>
            </a:r>
            <a:r>
              <a:rPr lang="ru-RU" b="1" dirty="0" err="1"/>
              <a:t>қойылатын</a:t>
            </a:r>
            <a:r>
              <a:rPr lang="ru-RU" b="1" dirty="0"/>
              <a:t> </a:t>
            </a:r>
            <a:r>
              <a:rPr lang="ru-RU" b="1" dirty="0" err="1"/>
              <a:t>талаптар</a:t>
            </a:r>
            <a:r>
              <a:rPr lang="ru-RU" b="1" dirty="0"/>
              <a:t>.</a:t>
            </a:r>
            <a:endParaRPr lang="ru-RU" dirty="0"/>
          </a:p>
        </p:txBody>
      </p:sp>
      <p:sp>
        <p:nvSpPr>
          <p:cNvPr id="3" name="Объект 2"/>
          <p:cNvSpPr>
            <a:spLocks noGrp="1"/>
          </p:cNvSpPr>
          <p:nvPr>
            <p:ph idx="1"/>
          </p:nvPr>
        </p:nvSpPr>
        <p:spPr>
          <a:xfrm>
            <a:off x="606490" y="1825690"/>
            <a:ext cx="10105020" cy="4640424"/>
          </a:xfrm>
        </p:spPr>
        <p:txBody>
          <a:bodyPr>
            <a:normAutofit fontScale="62500" lnSpcReduction="20000"/>
          </a:bodyPr>
          <a:lstStyle/>
          <a:p>
            <a:pPr>
              <a:lnSpc>
                <a:spcPct val="120000"/>
              </a:lnSpc>
              <a:spcBef>
                <a:spcPts val="0"/>
              </a:spcBef>
            </a:pPr>
            <a:r>
              <a:rPr lang="ru-RU" sz="2200" dirty="0">
                <a:latin typeface="Arial" panose="020B0604020202020204" pitchFamily="34" charset="0"/>
                <a:cs typeface="Arial" panose="020B0604020202020204" pitchFamily="34" charset="0"/>
              </a:rPr>
              <a:t>кабинет </a:t>
            </a:r>
            <a:r>
              <a:rPr lang="ru-RU" sz="2200" dirty="0" err="1">
                <a:latin typeface="Arial" panose="020B0604020202020204" pitchFamily="34" charset="0"/>
                <a:cs typeface="Arial" panose="020B0604020202020204" pitchFamily="34" charset="0"/>
              </a:rPr>
              <a:t>қабырғаларының</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дыбыс</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өткізбестігі</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бұл</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тыныштық</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сезімін</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тудырады</a:t>
            </a:r>
            <a:r>
              <a:rPr lang="ru-RU" sz="2200" dirty="0">
                <a:latin typeface="Arial" panose="020B0604020202020204" pitchFamily="34" charset="0"/>
                <a:cs typeface="Arial" panose="020B0604020202020204" pitchFamily="34" charset="0"/>
              </a:rPr>
              <a:t>.</a:t>
            </a:r>
            <a:br>
              <a:rPr lang="ru-RU" sz="2200" dirty="0">
                <a:latin typeface="Arial" panose="020B0604020202020204" pitchFamily="34" charset="0"/>
                <a:cs typeface="Arial" panose="020B0604020202020204" pitchFamily="34" charset="0"/>
              </a:rPr>
            </a:br>
            <a:endParaRPr lang="ru-RU" sz="2200" dirty="0">
              <a:latin typeface="Arial" panose="020B0604020202020204" pitchFamily="34" charset="0"/>
              <a:cs typeface="Arial" panose="020B0604020202020204" pitchFamily="34" charset="0"/>
            </a:endParaRPr>
          </a:p>
          <a:p>
            <a:pPr>
              <a:lnSpc>
                <a:spcPct val="120000"/>
              </a:lnSpc>
              <a:spcBef>
                <a:spcPts val="0"/>
              </a:spcBef>
            </a:pPr>
            <a:r>
              <a:rPr lang="ru-RU" sz="2200" dirty="0">
                <a:latin typeface="Arial" panose="020B0604020202020204" pitchFamily="34" charset="0"/>
                <a:cs typeface="Arial" panose="020B0604020202020204" pitchFamily="34" charset="0"/>
              </a:rPr>
              <a:t/>
            </a:r>
            <a:br>
              <a:rPr lang="ru-RU" sz="2200" dirty="0">
                <a:latin typeface="Arial" panose="020B0604020202020204" pitchFamily="34" charset="0"/>
                <a:cs typeface="Arial" panose="020B0604020202020204" pitchFamily="34" charset="0"/>
              </a:rPr>
            </a:br>
            <a:r>
              <a:rPr lang="ru-RU" sz="2200" dirty="0" err="1">
                <a:latin typeface="Arial" panose="020B0604020202020204" pitchFamily="34" charset="0"/>
                <a:cs typeface="Arial" panose="020B0604020202020204" pitchFamily="34" charset="0"/>
              </a:rPr>
              <a:t>Жағымды</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тондар</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түске</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боялу</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және</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кабинеттің</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жағымды</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күйі</a:t>
            </a:r>
            <a:r>
              <a:rPr lang="ru-RU" sz="2200" dirty="0">
                <a:latin typeface="Arial" panose="020B0604020202020204" pitchFamily="34" charset="0"/>
                <a:cs typeface="Arial" panose="020B0604020202020204" pitchFamily="34" charset="0"/>
              </a:rPr>
              <a:t>;</a:t>
            </a:r>
            <a:br>
              <a:rPr lang="ru-RU" sz="2200" dirty="0">
                <a:latin typeface="Arial" panose="020B0604020202020204" pitchFamily="34" charset="0"/>
                <a:cs typeface="Arial" panose="020B0604020202020204" pitchFamily="34" charset="0"/>
              </a:rPr>
            </a:br>
            <a:endParaRPr lang="ru-RU" sz="2200" dirty="0">
              <a:latin typeface="Arial" panose="020B0604020202020204" pitchFamily="34" charset="0"/>
              <a:cs typeface="Arial" panose="020B0604020202020204" pitchFamily="34" charset="0"/>
            </a:endParaRPr>
          </a:p>
          <a:p>
            <a:pPr>
              <a:lnSpc>
                <a:spcPct val="120000"/>
              </a:lnSpc>
              <a:spcBef>
                <a:spcPts val="0"/>
              </a:spcBef>
            </a:pPr>
            <a:r>
              <a:rPr lang="ru-RU" sz="2200" dirty="0">
                <a:latin typeface="Arial" panose="020B0604020202020204" pitchFamily="34" charset="0"/>
                <a:cs typeface="Arial" panose="020B0604020202020204" pitchFamily="34" charset="0"/>
              </a:rPr>
              <a:t/>
            </a:r>
            <a:br>
              <a:rPr lang="ru-RU" sz="2200" dirty="0">
                <a:latin typeface="Arial" panose="020B0604020202020204" pitchFamily="34" charset="0"/>
                <a:cs typeface="Arial" panose="020B0604020202020204" pitchFamily="34" charset="0"/>
              </a:rPr>
            </a:br>
            <a:r>
              <a:rPr lang="ru-RU" sz="2200" dirty="0" err="1">
                <a:latin typeface="Arial" panose="020B0604020202020204" pitchFamily="34" charset="0"/>
                <a:cs typeface="Arial" panose="020B0604020202020204" pitchFamily="34" charset="0"/>
              </a:rPr>
              <a:t>Жұмсақ</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жарық</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яғни</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тіке</a:t>
            </a:r>
            <a:r>
              <a:rPr lang="ru-RU" sz="2200" dirty="0">
                <a:latin typeface="Arial" panose="020B0604020202020204" pitchFamily="34" charset="0"/>
                <a:cs typeface="Arial" panose="020B0604020202020204" pitchFamily="34" charset="0"/>
              </a:rPr>
              <a:t> тура </a:t>
            </a:r>
            <a:r>
              <a:rPr lang="ru-RU" sz="2200" dirty="0" err="1">
                <a:latin typeface="Arial" panose="020B0604020202020204" pitchFamily="34" charset="0"/>
                <a:cs typeface="Arial" panose="020B0604020202020204" pitchFamily="34" charset="0"/>
              </a:rPr>
              <a:t>тиүспейтін</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және</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оның</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көздеріне</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тіке</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ұрмайтын</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жарық</a:t>
            </a:r>
            <a:r>
              <a:rPr lang="ru-RU" sz="2200" dirty="0">
                <a:latin typeface="Arial" panose="020B0604020202020204" pitchFamily="34" charset="0"/>
                <a:cs typeface="Arial" panose="020B0604020202020204" pitchFamily="34" charset="0"/>
              </a:rPr>
              <a:t>;</a:t>
            </a:r>
            <a:br>
              <a:rPr lang="ru-RU" sz="2200" dirty="0">
                <a:latin typeface="Arial" panose="020B0604020202020204" pitchFamily="34" charset="0"/>
                <a:cs typeface="Arial" panose="020B0604020202020204" pitchFamily="34" charset="0"/>
              </a:rPr>
            </a:br>
            <a:endParaRPr lang="ru-RU" sz="2200" dirty="0">
              <a:latin typeface="Arial" panose="020B0604020202020204" pitchFamily="34" charset="0"/>
              <a:cs typeface="Arial" panose="020B0604020202020204" pitchFamily="34" charset="0"/>
            </a:endParaRPr>
          </a:p>
          <a:p>
            <a:pPr>
              <a:lnSpc>
                <a:spcPct val="120000"/>
              </a:lnSpc>
              <a:spcBef>
                <a:spcPts val="0"/>
              </a:spcBef>
            </a:pPr>
            <a:r>
              <a:rPr lang="ru-RU" sz="2200" dirty="0">
                <a:latin typeface="Arial" panose="020B0604020202020204" pitchFamily="34" charset="0"/>
                <a:cs typeface="Arial" panose="020B0604020202020204" pitchFamily="34" charset="0"/>
              </a:rPr>
              <a:t/>
            </a:r>
            <a:br>
              <a:rPr lang="ru-RU" sz="2200" dirty="0">
                <a:latin typeface="Arial" panose="020B0604020202020204" pitchFamily="34" charset="0"/>
                <a:cs typeface="Arial" panose="020B0604020202020204" pitchFamily="34" charset="0"/>
              </a:rPr>
            </a:br>
            <a:r>
              <a:rPr lang="ru-RU" sz="2200" dirty="0" err="1">
                <a:latin typeface="Arial" panose="020B0604020202020204" pitchFamily="34" charset="0"/>
                <a:cs typeface="Arial" panose="020B0604020202020204" pitchFamily="34" charset="0"/>
              </a:rPr>
              <a:t>Бірнеше</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ыңғайлы</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орындық</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креслолардың</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болуы</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яғни</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кеңес</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берудің</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бірден</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бірнеше</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мүшелерімен</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жұмыс</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жасауға</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мүмкін</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болатындай</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мысалы</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ата-аналар</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жұбайлар</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т.б</a:t>
            </a:r>
            <a:r>
              <a:rPr lang="ru-RU" sz="2200" dirty="0">
                <a:latin typeface="Arial" panose="020B0604020202020204" pitchFamily="34" charset="0"/>
                <a:cs typeface="Arial" panose="020B0604020202020204" pitchFamily="34" charset="0"/>
              </a:rPr>
              <a:t>./, кушетка, матрос </a:t>
            </a:r>
            <a:r>
              <a:rPr lang="ru-RU" sz="2200" dirty="0" err="1">
                <a:latin typeface="Arial" panose="020B0604020202020204" pitchFamily="34" charset="0"/>
                <a:cs typeface="Arial" panose="020B0604020202020204" pitchFamily="34" charset="0"/>
              </a:rPr>
              <a:t>т.б</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релаксациялық</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сабақтар</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үшін</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болуы</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шарт</a:t>
            </a:r>
            <a:r>
              <a:rPr lang="ru-RU" sz="2200" dirty="0">
                <a:latin typeface="Arial" panose="020B0604020202020204" pitchFamily="34" charset="0"/>
                <a:cs typeface="Arial" panose="020B0604020202020204" pitchFamily="34" charset="0"/>
              </a:rPr>
              <a:t>.</a:t>
            </a:r>
            <a:br>
              <a:rPr lang="ru-RU" sz="2200" dirty="0">
                <a:latin typeface="Arial" panose="020B0604020202020204" pitchFamily="34" charset="0"/>
                <a:cs typeface="Arial" panose="020B0604020202020204" pitchFamily="34" charset="0"/>
              </a:rPr>
            </a:br>
            <a:endParaRPr lang="ru-RU" sz="2200" dirty="0">
              <a:latin typeface="Arial" panose="020B0604020202020204" pitchFamily="34" charset="0"/>
              <a:cs typeface="Arial" panose="020B0604020202020204" pitchFamily="34" charset="0"/>
            </a:endParaRPr>
          </a:p>
          <a:p>
            <a:pPr>
              <a:lnSpc>
                <a:spcPct val="120000"/>
              </a:lnSpc>
              <a:spcBef>
                <a:spcPts val="0"/>
              </a:spcBef>
            </a:pPr>
            <a:r>
              <a:rPr lang="ru-RU" sz="2200" dirty="0">
                <a:latin typeface="Arial" panose="020B0604020202020204" pitchFamily="34" charset="0"/>
                <a:cs typeface="Arial" panose="020B0604020202020204" pitchFamily="34" charset="0"/>
              </a:rPr>
              <a:t/>
            </a:r>
            <a:br>
              <a:rPr lang="ru-RU" sz="2200" dirty="0">
                <a:latin typeface="Arial" panose="020B0604020202020204" pitchFamily="34" charset="0"/>
                <a:cs typeface="Arial" panose="020B0604020202020204" pitchFamily="34" charset="0"/>
              </a:rPr>
            </a:br>
            <a:r>
              <a:rPr lang="ru-RU" sz="2200" dirty="0" err="1">
                <a:latin typeface="Arial" panose="020B0604020202020204" pitchFamily="34" charset="0"/>
                <a:cs typeface="Arial" panose="020B0604020202020204" pitchFamily="34" charset="0"/>
              </a:rPr>
              <a:t>Жиһаздың</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тым</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бөлшектеніп</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кетпеуі</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абзал</a:t>
            </a:r>
            <a:r>
              <a:rPr lang="ru-RU" sz="2200" dirty="0">
                <a:latin typeface="Arial" panose="020B0604020202020204" pitchFamily="34" charset="0"/>
                <a:cs typeface="Arial" panose="020B0604020202020204" pitchFamily="34" charset="0"/>
              </a:rPr>
              <a:t>;</a:t>
            </a:r>
            <a:br>
              <a:rPr lang="ru-RU" sz="2200" dirty="0">
                <a:latin typeface="Arial" panose="020B0604020202020204" pitchFamily="34" charset="0"/>
                <a:cs typeface="Arial" panose="020B0604020202020204" pitchFamily="34" charset="0"/>
              </a:rPr>
            </a:br>
            <a:endParaRPr lang="ru-RU" sz="2200" dirty="0">
              <a:latin typeface="Arial" panose="020B0604020202020204" pitchFamily="34" charset="0"/>
              <a:cs typeface="Arial" panose="020B0604020202020204" pitchFamily="34" charset="0"/>
            </a:endParaRPr>
          </a:p>
          <a:p>
            <a:pPr>
              <a:lnSpc>
                <a:spcPct val="120000"/>
              </a:lnSpc>
              <a:spcBef>
                <a:spcPts val="0"/>
              </a:spcBef>
            </a:pPr>
            <a:r>
              <a:rPr lang="ru-RU" sz="2200" dirty="0">
                <a:latin typeface="Arial" panose="020B0604020202020204" pitchFamily="34" charset="0"/>
                <a:cs typeface="Arial" panose="020B0604020202020204" pitchFamily="34" charset="0"/>
              </a:rPr>
              <a:t/>
            </a:r>
            <a:br>
              <a:rPr lang="ru-RU" sz="2200" dirty="0">
                <a:latin typeface="Arial" panose="020B0604020202020204" pitchFamily="34" charset="0"/>
                <a:cs typeface="Arial" panose="020B0604020202020204" pitchFamily="34" charset="0"/>
              </a:rPr>
            </a:br>
            <a:r>
              <a:rPr lang="ru-RU" sz="2200" dirty="0" err="1">
                <a:latin typeface="Arial" panose="020B0604020202020204" pitchFamily="34" charset="0"/>
                <a:cs typeface="Arial" panose="020B0604020202020204" pitchFamily="34" charset="0"/>
              </a:rPr>
              <a:t>Кеңес</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берушінің</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пікірін</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бейнелейтін</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жеке</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заттардың</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жоқтығы</a:t>
            </a:r>
            <a:r>
              <a:rPr lang="ru-RU" sz="2200" dirty="0">
                <a:latin typeface="Arial" panose="020B0604020202020204" pitchFamily="34" charset="0"/>
                <a:cs typeface="Arial" panose="020B0604020202020204" pitchFamily="34" charset="0"/>
              </a:rPr>
              <a:t>;</a:t>
            </a:r>
            <a:br>
              <a:rPr lang="ru-RU" sz="2200" dirty="0">
                <a:latin typeface="Arial" panose="020B0604020202020204" pitchFamily="34" charset="0"/>
                <a:cs typeface="Arial" panose="020B0604020202020204" pitchFamily="34" charset="0"/>
              </a:rPr>
            </a:br>
            <a:endParaRPr lang="ru-RU" sz="2200" dirty="0">
              <a:latin typeface="Arial" panose="020B0604020202020204" pitchFamily="34" charset="0"/>
              <a:cs typeface="Arial" panose="020B0604020202020204" pitchFamily="34" charset="0"/>
            </a:endParaRPr>
          </a:p>
          <a:p>
            <a:pPr>
              <a:lnSpc>
                <a:spcPct val="120000"/>
              </a:lnSpc>
              <a:spcBef>
                <a:spcPts val="0"/>
              </a:spcBef>
            </a:pPr>
            <a:r>
              <a:rPr lang="ru-RU" sz="2200" dirty="0">
                <a:latin typeface="Arial" panose="020B0604020202020204" pitchFamily="34" charset="0"/>
                <a:cs typeface="Arial" panose="020B0604020202020204" pitchFamily="34" charset="0"/>
              </a:rPr>
              <a:t/>
            </a:r>
            <a:br>
              <a:rPr lang="ru-RU" sz="2200" dirty="0">
                <a:latin typeface="Arial" panose="020B0604020202020204" pitchFamily="34" charset="0"/>
                <a:cs typeface="Arial" panose="020B0604020202020204" pitchFamily="34" charset="0"/>
              </a:rPr>
            </a:br>
            <a:r>
              <a:rPr lang="ru-RU" sz="2200" dirty="0" err="1">
                <a:latin typeface="Arial" panose="020B0604020202020204" pitchFamily="34" charset="0"/>
                <a:cs typeface="Arial" panose="020B0604020202020204" pitchFamily="34" charset="0"/>
              </a:rPr>
              <a:t>Қосалқы</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қызметшінің</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қайырымдылығы</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мысалы</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тіркеушінің</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жеке</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мінез-құлқы</a:t>
            </a:r>
            <a:r>
              <a:rPr lang="ru-RU" sz="2200" dirty="0">
                <a:latin typeface="Arial" panose="020B0604020202020204" pitchFamily="34" charset="0"/>
                <a:cs typeface="Arial" panose="020B0604020202020204" pitchFamily="34" charset="0"/>
              </a:rPr>
              <a:t>, </a:t>
            </a:r>
            <a:r>
              <a:rPr lang="ru-RU" sz="2200" dirty="0" err="1">
                <a:latin typeface="Arial" panose="020B0604020202020204" pitchFamily="34" charset="0"/>
                <a:cs typeface="Arial" panose="020B0604020202020204" pitchFamily="34" charset="0"/>
              </a:rPr>
              <a:t>іс-әрекеті</a:t>
            </a:r>
            <a:r>
              <a:rPr lang="ru-RU" sz="2200" dirty="0">
                <a:latin typeface="Arial" panose="020B0604020202020204" pitchFamily="34" charset="0"/>
                <a:cs typeface="Arial" panose="020B0604020202020204" pitchFamily="34" charset="0"/>
              </a:rPr>
              <a:t>/.</a:t>
            </a:r>
          </a:p>
          <a:p>
            <a:endParaRPr lang="ru-RU" dirty="0"/>
          </a:p>
        </p:txBody>
      </p:sp>
    </p:spTree>
    <p:extLst>
      <p:ext uri="{BB962C8B-B14F-4D97-AF65-F5344CB8AC3E}">
        <p14:creationId xmlns:p14="http://schemas.microsoft.com/office/powerpoint/2010/main" val="402077186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b="1" dirty="0" err="1"/>
              <a:t>Кеңес</a:t>
            </a:r>
            <a:r>
              <a:rPr lang="ru-RU" b="1" dirty="0"/>
              <a:t> беру </a:t>
            </a:r>
            <a:r>
              <a:rPr lang="ru-RU" b="1" dirty="0" err="1"/>
              <a:t>уақытын</a:t>
            </a:r>
            <a:r>
              <a:rPr lang="ru-RU" b="1" dirty="0"/>
              <a:t> </a:t>
            </a:r>
            <a:r>
              <a:rPr lang="ru-RU" b="1" dirty="0" err="1"/>
              <a:t>ұйымдастыру</a:t>
            </a:r>
            <a:r>
              <a:rPr lang="ru-RU" b="1" dirty="0"/>
              <a:t> </a:t>
            </a:r>
            <a:r>
              <a:rPr lang="ru-RU" b="1" dirty="0" err="1"/>
              <a:t>талаптары</a:t>
            </a:r>
            <a:endParaRPr lang="ru-RU" dirty="0"/>
          </a:p>
        </p:txBody>
      </p:sp>
      <p:sp>
        <p:nvSpPr>
          <p:cNvPr id="3" name="Объект 2"/>
          <p:cNvSpPr>
            <a:spLocks noGrp="1"/>
          </p:cNvSpPr>
          <p:nvPr>
            <p:ph idx="1"/>
          </p:nvPr>
        </p:nvSpPr>
        <p:spPr>
          <a:xfrm>
            <a:off x="587829" y="2133600"/>
            <a:ext cx="10916783" cy="3777622"/>
          </a:xfrm>
        </p:spPr>
        <p:txBody>
          <a:bodyPr>
            <a:normAutofit fontScale="70000" lnSpcReduction="20000"/>
          </a:bodyPr>
          <a:lstStyle/>
          <a:p>
            <a:r>
              <a:rPr lang="ru-RU" dirty="0"/>
              <a:t/>
            </a:r>
            <a:br>
              <a:rPr lang="ru-RU" dirty="0"/>
            </a:br>
            <a:r>
              <a:rPr lang="ru-RU" dirty="0" err="1"/>
              <a:t>Әңгімелесудің</a:t>
            </a:r>
            <a:r>
              <a:rPr lang="ru-RU" dirty="0"/>
              <a:t> </a:t>
            </a:r>
            <a:r>
              <a:rPr lang="ru-RU" dirty="0" err="1"/>
              <a:t>ұзақтығын</a:t>
            </a:r>
            <a:r>
              <a:rPr lang="ru-RU" dirty="0"/>
              <a:t> </a:t>
            </a:r>
            <a:r>
              <a:rPr lang="ru-RU" dirty="0" err="1"/>
              <a:t>сақтау</a:t>
            </a:r>
            <a:r>
              <a:rPr lang="ru-RU" dirty="0"/>
              <a:t> </a:t>
            </a:r>
            <a:r>
              <a:rPr lang="ru-RU" dirty="0" err="1"/>
              <a:t>көп</a:t>
            </a:r>
            <a:r>
              <a:rPr lang="ru-RU" dirty="0"/>
              <a:t> </a:t>
            </a:r>
            <a:r>
              <a:rPr lang="ru-RU" dirty="0" err="1"/>
              <a:t>жағдайда</a:t>
            </a:r>
            <a:r>
              <a:rPr lang="ru-RU" dirty="0"/>
              <a:t> </a:t>
            </a:r>
            <a:r>
              <a:rPr lang="ru-RU" dirty="0" err="1"/>
              <a:t>кеңес</a:t>
            </a:r>
            <a:r>
              <a:rPr lang="ru-RU" dirty="0"/>
              <a:t> </a:t>
            </a:r>
            <a:r>
              <a:rPr lang="ru-RU" dirty="0" err="1"/>
              <a:t>берудің</a:t>
            </a:r>
            <a:r>
              <a:rPr lang="ru-RU" dirty="0"/>
              <a:t> </a:t>
            </a:r>
            <a:r>
              <a:rPr lang="ru-RU" dirty="0" err="1"/>
              <a:t>тиімділігін</a:t>
            </a:r>
            <a:r>
              <a:rPr lang="ru-RU" dirty="0"/>
              <a:t> </a:t>
            </a:r>
            <a:r>
              <a:rPr lang="ru-RU" dirty="0" err="1"/>
              <a:t>анықтайды</a:t>
            </a:r>
            <a:r>
              <a:rPr lang="ru-RU" dirty="0"/>
              <a:t>;</a:t>
            </a:r>
            <a:br>
              <a:rPr lang="ru-RU" dirty="0"/>
            </a:br>
            <a:endParaRPr lang="ru-RU" dirty="0"/>
          </a:p>
          <a:p>
            <a:r>
              <a:rPr lang="ru-RU" dirty="0"/>
              <a:t/>
            </a:r>
            <a:br>
              <a:rPr lang="ru-RU" dirty="0"/>
            </a:br>
            <a:r>
              <a:rPr lang="ru-RU" dirty="0" err="1"/>
              <a:t>Кабинетте</a:t>
            </a:r>
            <a:r>
              <a:rPr lang="ru-RU" dirty="0"/>
              <a:t> </a:t>
            </a:r>
            <a:r>
              <a:rPr lang="ru-RU" dirty="0" err="1"/>
              <a:t>міндетті</a:t>
            </a:r>
            <a:r>
              <a:rPr lang="ru-RU" dirty="0"/>
              <a:t> </a:t>
            </a:r>
            <a:r>
              <a:rPr lang="ru-RU" dirty="0" err="1"/>
              <a:t>түрде</a:t>
            </a:r>
            <a:r>
              <a:rPr lang="ru-RU" dirty="0"/>
              <a:t> </a:t>
            </a:r>
            <a:r>
              <a:rPr lang="ru-RU" dirty="0" err="1"/>
              <a:t>сағаттың</a:t>
            </a:r>
            <a:r>
              <a:rPr lang="ru-RU" dirty="0"/>
              <a:t> </a:t>
            </a:r>
            <a:r>
              <a:rPr lang="ru-RU" dirty="0" err="1"/>
              <a:t>болуы</a:t>
            </a:r>
            <a:r>
              <a:rPr lang="ru-RU" dirty="0"/>
              <a:t>;</a:t>
            </a:r>
            <a:br>
              <a:rPr lang="ru-RU" dirty="0"/>
            </a:br>
            <a:endParaRPr lang="ru-RU" dirty="0"/>
          </a:p>
          <a:p>
            <a:r>
              <a:rPr lang="ru-RU" dirty="0"/>
              <a:t/>
            </a:r>
            <a:br>
              <a:rPr lang="ru-RU" dirty="0"/>
            </a:br>
            <a:r>
              <a:rPr lang="ru-RU" dirty="0" err="1"/>
              <a:t>Әңгімелесудің</a:t>
            </a:r>
            <a:r>
              <a:rPr lang="ru-RU" dirty="0"/>
              <a:t> </a:t>
            </a:r>
            <a:r>
              <a:rPr lang="ru-RU" dirty="0" err="1"/>
              <a:t>әрбір</a:t>
            </a:r>
            <a:r>
              <a:rPr lang="ru-RU" dirty="0"/>
              <a:t> </a:t>
            </a:r>
            <a:r>
              <a:rPr lang="ru-RU" dirty="0" err="1"/>
              <a:t>кезеңіне</a:t>
            </a:r>
            <a:r>
              <a:rPr lang="ru-RU" dirty="0"/>
              <a:t> </a:t>
            </a:r>
            <a:r>
              <a:rPr lang="ru-RU" dirty="0" err="1">
                <a:hlinkClick r:id="rId2"/>
              </a:rPr>
              <a:t>уақытты</a:t>
            </a:r>
            <a:r>
              <a:rPr lang="ru-RU" dirty="0">
                <a:hlinkClick r:id="rId2"/>
              </a:rPr>
              <a:t> </a:t>
            </a:r>
            <a:r>
              <a:rPr lang="ru-RU" dirty="0" err="1">
                <a:hlinkClick r:id="rId2"/>
              </a:rPr>
              <a:t>құрылымдап</a:t>
            </a:r>
            <a:r>
              <a:rPr lang="ru-RU" dirty="0">
                <a:hlinkClick r:id="rId2"/>
              </a:rPr>
              <a:t> </a:t>
            </a:r>
            <a:r>
              <a:rPr lang="ru-RU" dirty="0" err="1">
                <a:hlinkClick r:id="rId2"/>
              </a:rPr>
              <a:t>бөлу</a:t>
            </a:r>
            <a:r>
              <a:rPr lang="ru-RU" dirty="0"/>
              <a:t>;</a:t>
            </a:r>
            <a:br>
              <a:rPr lang="ru-RU" dirty="0"/>
            </a:br>
            <a:endParaRPr lang="ru-RU" dirty="0"/>
          </a:p>
          <a:p>
            <a:r>
              <a:rPr lang="ru-RU" dirty="0"/>
              <a:t/>
            </a:r>
            <a:br>
              <a:rPr lang="ru-RU" dirty="0"/>
            </a:br>
            <a:r>
              <a:rPr lang="ru-RU" dirty="0" err="1"/>
              <a:t>Кеңес</a:t>
            </a:r>
            <a:r>
              <a:rPr lang="ru-RU" dirty="0"/>
              <a:t> </a:t>
            </a:r>
            <a:r>
              <a:rPr lang="ru-RU" dirty="0" err="1"/>
              <a:t>беруші</a:t>
            </a:r>
            <a:r>
              <a:rPr lang="ru-RU" dirty="0"/>
              <a:t> </a:t>
            </a:r>
            <a:r>
              <a:rPr lang="ru-RU" dirty="0" err="1"/>
              <a:t>әрекетінің</a:t>
            </a:r>
            <a:r>
              <a:rPr lang="ru-RU" dirty="0"/>
              <a:t> </a:t>
            </a:r>
            <a:r>
              <a:rPr lang="ru-RU" dirty="0" err="1"/>
              <a:t>сәйкестігі</a:t>
            </a:r>
            <a:r>
              <a:rPr lang="ru-RU" dirty="0"/>
              <a:t>: </a:t>
            </a:r>
            <a:r>
              <a:rPr lang="ru-RU" dirty="0" err="1"/>
              <a:t>яғни</a:t>
            </a:r>
            <a:r>
              <a:rPr lang="ru-RU" dirty="0"/>
              <a:t> </a:t>
            </a:r>
            <a:r>
              <a:rPr lang="ru-RU" dirty="0" err="1"/>
              <a:t>кеңес</a:t>
            </a:r>
            <a:r>
              <a:rPr lang="ru-RU" dirty="0"/>
              <a:t> </a:t>
            </a:r>
            <a:r>
              <a:rPr lang="ru-RU" dirty="0" err="1"/>
              <a:t>беруші</a:t>
            </a:r>
            <a:r>
              <a:rPr lang="ru-RU" dirty="0"/>
              <a:t> </a:t>
            </a:r>
            <a:r>
              <a:rPr lang="ru-RU" dirty="0" err="1"/>
              <a:t>консультанттың</a:t>
            </a:r>
            <a:r>
              <a:rPr lang="ru-RU" dirty="0"/>
              <a:t> </a:t>
            </a:r>
            <a:r>
              <a:rPr lang="ru-RU" dirty="0" err="1"/>
              <a:t>әрбір</a:t>
            </a:r>
            <a:r>
              <a:rPr lang="ru-RU" dirty="0"/>
              <a:t> </a:t>
            </a:r>
            <a:r>
              <a:rPr lang="ru-RU" dirty="0" err="1"/>
              <a:t>қимыл</a:t>
            </a:r>
            <a:r>
              <a:rPr lang="ru-RU" dirty="0"/>
              <a:t>, </a:t>
            </a:r>
            <a:r>
              <a:rPr lang="ru-RU" dirty="0" err="1"/>
              <a:t>техникасы</a:t>
            </a:r>
            <a:r>
              <a:rPr lang="ru-RU" dirty="0"/>
              <a:t> </a:t>
            </a:r>
            <a:r>
              <a:rPr lang="ru-RU" dirty="0" err="1"/>
              <a:t>клиенттің</a:t>
            </a:r>
            <a:r>
              <a:rPr lang="ru-RU" dirty="0"/>
              <a:t> </a:t>
            </a:r>
            <a:r>
              <a:rPr lang="ru-RU" dirty="0" err="1"/>
              <a:t>дұрыс</a:t>
            </a:r>
            <a:r>
              <a:rPr lang="ru-RU" dirty="0"/>
              <a:t> </a:t>
            </a:r>
            <a:r>
              <a:rPr lang="ru-RU" dirty="0" err="1"/>
              <a:t>қабылдауы</a:t>
            </a:r>
            <a:r>
              <a:rPr lang="ru-RU" dirty="0"/>
              <a:t> </a:t>
            </a:r>
            <a:r>
              <a:rPr lang="ru-RU" dirty="0" err="1"/>
              <a:t>үшін</a:t>
            </a:r>
            <a:r>
              <a:rPr lang="ru-RU" dirty="0"/>
              <a:t/>
            </a:r>
            <a:br>
              <a:rPr lang="ru-RU" dirty="0"/>
            </a:br>
            <a:endParaRPr lang="ru-RU" dirty="0"/>
          </a:p>
          <a:p>
            <a:r>
              <a:rPr lang="ru-RU" dirty="0"/>
              <a:t/>
            </a:r>
            <a:br>
              <a:rPr lang="ru-RU" dirty="0"/>
            </a:br>
            <a:r>
              <a:rPr lang="ru-RU" dirty="0" err="1"/>
              <a:t>Кеңес</a:t>
            </a:r>
            <a:r>
              <a:rPr lang="ru-RU" dirty="0"/>
              <a:t> </a:t>
            </a:r>
            <a:r>
              <a:rPr lang="ru-RU" dirty="0" err="1"/>
              <a:t>берудің</a:t>
            </a:r>
            <a:r>
              <a:rPr lang="ru-RU" dirty="0"/>
              <a:t> </a:t>
            </a:r>
            <a:r>
              <a:rPr lang="ru-RU" dirty="0" err="1"/>
              <a:t>уақыты</a:t>
            </a:r>
            <a:r>
              <a:rPr lang="ru-RU" dirty="0"/>
              <a:t> </a:t>
            </a:r>
            <a:r>
              <a:rPr lang="ru-RU" dirty="0" err="1"/>
              <a:t>әдетте</a:t>
            </a:r>
            <a:r>
              <a:rPr lang="ru-RU" dirty="0"/>
              <a:t> </a:t>
            </a:r>
            <a:r>
              <a:rPr lang="ru-RU" dirty="0" err="1"/>
              <a:t>ересек</a:t>
            </a:r>
            <a:r>
              <a:rPr lang="ru-RU" dirty="0"/>
              <a:t> </a:t>
            </a:r>
            <a:r>
              <a:rPr lang="ru-RU" dirty="0" err="1"/>
              <a:t>адамдармен</a:t>
            </a:r>
            <a:r>
              <a:rPr lang="ru-RU" dirty="0"/>
              <a:t> - 50-60 минут, ал </a:t>
            </a:r>
            <a:r>
              <a:rPr lang="ru-RU" dirty="0" err="1"/>
              <a:t>баламен</a:t>
            </a:r>
            <a:r>
              <a:rPr lang="ru-RU" dirty="0"/>
              <a:t> - 30 минут болу </a:t>
            </a:r>
            <a:r>
              <a:rPr lang="ru-RU" dirty="0" err="1"/>
              <a:t>керек</a:t>
            </a:r>
            <a:r>
              <a:rPr lang="ru-RU" dirty="0"/>
              <a:t>.</a:t>
            </a:r>
            <a:br>
              <a:rPr lang="ru-RU" dirty="0"/>
            </a:br>
            <a:endParaRPr lang="ru-RU" dirty="0"/>
          </a:p>
          <a:p>
            <a:r>
              <a:rPr lang="ru-RU" dirty="0"/>
              <a:t/>
            </a:r>
            <a:br>
              <a:rPr lang="ru-RU" dirty="0"/>
            </a:br>
            <a:r>
              <a:rPr lang="ru-RU" dirty="0" err="1"/>
              <a:t>Кеңес</a:t>
            </a:r>
            <a:r>
              <a:rPr lang="ru-RU" dirty="0"/>
              <a:t> </a:t>
            </a:r>
            <a:r>
              <a:rPr lang="ru-RU" dirty="0" err="1"/>
              <a:t>беруші</a:t>
            </a:r>
            <a:r>
              <a:rPr lang="ru-RU" dirty="0"/>
              <a:t> </a:t>
            </a:r>
            <a:r>
              <a:rPr lang="ru-RU" dirty="0" err="1"/>
              <a:t>уақытты</a:t>
            </a:r>
            <a:r>
              <a:rPr lang="ru-RU" dirty="0"/>
              <a:t> </a:t>
            </a:r>
            <a:r>
              <a:rPr lang="ru-RU" dirty="0" err="1"/>
              <a:t>бақылап</a:t>
            </a:r>
            <a:r>
              <a:rPr lang="ru-RU" dirty="0"/>
              <a:t> </a:t>
            </a:r>
            <a:r>
              <a:rPr lang="ru-RU" dirty="0" err="1"/>
              <a:t>отыруы</a:t>
            </a:r>
            <a:r>
              <a:rPr lang="ru-RU" dirty="0"/>
              <a:t> </a:t>
            </a:r>
            <a:r>
              <a:rPr lang="ru-RU" dirty="0" err="1"/>
              <a:t>тиіс</a:t>
            </a:r>
            <a:r>
              <a:rPr lang="ru-RU" dirty="0"/>
              <a:t>, </a:t>
            </a:r>
            <a:r>
              <a:rPr lang="ru-RU" dirty="0" err="1"/>
              <a:t>әрі</a:t>
            </a:r>
            <a:r>
              <a:rPr lang="ru-RU" dirty="0"/>
              <a:t> </a:t>
            </a:r>
            <a:r>
              <a:rPr lang="ru-RU" dirty="0" err="1"/>
              <a:t>уақыт</a:t>
            </a:r>
            <a:r>
              <a:rPr lang="ru-RU" dirty="0"/>
              <a:t> </a:t>
            </a:r>
            <a:r>
              <a:rPr lang="ru-RU" dirty="0" err="1"/>
              <a:t>жөһнінде</a:t>
            </a:r>
            <a:r>
              <a:rPr lang="ru-RU" dirty="0"/>
              <a:t> клиентке </a:t>
            </a:r>
            <a:r>
              <a:rPr lang="ru-RU" dirty="0" err="1"/>
              <a:t>хабарлап</a:t>
            </a:r>
            <a:r>
              <a:rPr lang="ru-RU" dirty="0"/>
              <a:t> </a:t>
            </a:r>
            <a:r>
              <a:rPr lang="ru-RU" dirty="0" err="1"/>
              <a:t>отыруы</a:t>
            </a:r>
            <a:r>
              <a:rPr lang="ru-RU" dirty="0"/>
              <a:t> </a:t>
            </a:r>
            <a:r>
              <a:rPr lang="ru-RU" dirty="0" err="1"/>
              <a:t>керек</a:t>
            </a:r>
            <a:r>
              <a:rPr lang="ru-RU" dirty="0"/>
              <a:t>.</a:t>
            </a:r>
          </a:p>
          <a:p>
            <a:endParaRPr lang="ru-RU" dirty="0"/>
          </a:p>
        </p:txBody>
      </p:sp>
    </p:spTree>
    <p:extLst>
      <p:ext uri="{BB962C8B-B14F-4D97-AF65-F5344CB8AC3E}">
        <p14:creationId xmlns:p14="http://schemas.microsoft.com/office/powerpoint/2010/main" val="136743723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b="1" dirty="0" err="1"/>
              <a:t>Психологиялық</a:t>
            </a:r>
            <a:r>
              <a:rPr lang="ru-RU" b="1" dirty="0"/>
              <a:t> </a:t>
            </a:r>
            <a:r>
              <a:rPr lang="ru-RU" b="1" dirty="0" err="1"/>
              <a:t>кеңес</a:t>
            </a:r>
            <a:r>
              <a:rPr lang="ru-RU" b="1" dirty="0"/>
              <a:t> беру </a:t>
            </a:r>
            <a:r>
              <a:rPr lang="ru-RU" b="1" dirty="0" err="1"/>
              <a:t>процесі</a:t>
            </a:r>
            <a:endParaRPr lang="ru-RU" dirty="0"/>
          </a:p>
        </p:txBody>
      </p:sp>
      <p:sp>
        <p:nvSpPr>
          <p:cNvPr id="3" name="Объект 2"/>
          <p:cNvSpPr>
            <a:spLocks noGrp="1"/>
          </p:cNvSpPr>
          <p:nvPr>
            <p:ph idx="1"/>
          </p:nvPr>
        </p:nvSpPr>
        <p:spPr/>
        <p:txBody>
          <a:bodyPr/>
          <a:lstStyle/>
          <a:p>
            <a:r>
              <a:rPr lang="ru-RU" dirty="0" err="1"/>
              <a:t>Психологиялық</a:t>
            </a:r>
            <a:r>
              <a:rPr lang="ru-RU" dirty="0"/>
              <a:t> </a:t>
            </a:r>
            <a:r>
              <a:rPr lang="ru-RU" dirty="0" err="1"/>
              <a:t>кеңес</a:t>
            </a:r>
            <a:r>
              <a:rPr lang="ru-RU" dirty="0"/>
              <a:t> беру </a:t>
            </a:r>
            <a:r>
              <a:rPr lang="ru-RU" dirty="0" err="1"/>
              <a:t>процесі</a:t>
            </a:r>
            <a:r>
              <a:rPr lang="ru-RU" dirty="0"/>
              <a:t> </a:t>
            </a:r>
            <a:r>
              <a:rPr lang="ru-RU" dirty="0" err="1"/>
              <a:t>үнемі</a:t>
            </a:r>
            <a:r>
              <a:rPr lang="ru-RU" dirty="0"/>
              <a:t>, </a:t>
            </a:r>
            <a:r>
              <a:rPr lang="ru-RU" dirty="0" err="1"/>
              <a:t>тұрақты</a:t>
            </a:r>
            <a:r>
              <a:rPr lang="ru-RU" dirty="0"/>
              <a:t> </a:t>
            </a:r>
            <a:r>
              <a:rPr lang="ru-RU" dirty="0" err="1"/>
              <a:t>түрде</a:t>
            </a:r>
            <a:r>
              <a:rPr lang="ru-RU" dirty="0"/>
              <a:t> клиент пен </a:t>
            </a:r>
            <a:r>
              <a:rPr lang="ru-RU" dirty="0" err="1"/>
              <a:t>кеңес</a:t>
            </a:r>
            <a:r>
              <a:rPr lang="ru-RU" dirty="0"/>
              <a:t> </a:t>
            </a:r>
            <a:r>
              <a:rPr lang="ru-RU" dirty="0" err="1"/>
              <a:t>беруші</a:t>
            </a:r>
            <a:r>
              <a:rPr lang="ru-RU" dirty="0"/>
              <a:t> </a:t>
            </a:r>
            <a:r>
              <a:rPr lang="ru-RU" dirty="0" err="1"/>
              <a:t>тұлғасының</a:t>
            </a:r>
            <a:r>
              <a:rPr lang="ru-RU" dirty="0"/>
              <a:t> </a:t>
            </a:r>
            <a:r>
              <a:rPr lang="ru-RU" dirty="0" err="1"/>
              <a:t>өзгерісі</a:t>
            </a:r>
            <a:r>
              <a:rPr lang="ru-RU" dirty="0"/>
              <a:t> </a:t>
            </a:r>
            <a:r>
              <a:rPr lang="ru-RU" dirty="0" err="1"/>
              <a:t>деп</a:t>
            </a:r>
            <a:r>
              <a:rPr lang="ru-RU" dirty="0"/>
              <a:t> </a:t>
            </a:r>
            <a:r>
              <a:rPr lang="ru-RU" dirty="0" err="1"/>
              <a:t>түсініледі</a:t>
            </a:r>
            <a:r>
              <a:rPr lang="ru-RU" dirty="0"/>
              <a:t>. </a:t>
            </a:r>
            <a:r>
              <a:rPr lang="ru-RU" dirty="0" err="1"/>
              <a:t>Психологиялық</a:t>
            </a:r>
            <a:r>
              <a:rPr lang="ru-RU" dirty="0"/>
              <a:t> </a:t>
            </a:r>
            <a:r>
              <a:rPr lang="ru-RU" dirty="0" err="1"/>
              <a:t>кеңес</a:t>
            </a:r>
            <a:r>
              <a:rPr lang="ru-RU" dirty="0"/>
              <a:t> беру </a:t>
            </a:r>
            <a:r>
              <a:rPr lang="ru-RU" dirty="0" err="1"/>
              <a:t>процесін</a:t>
            </a:r>
            <a:r>
              <a:rPr lang="ru-RU" dirty="0"/>
              <a:t> </a:t>
            </a:r>
            <a:r>
              <a:rPr lang="ru-RU" dirty="0" err="1"/>
              <a:t>жоспарлау</a:t>
            </a:r>
            <a:r>
              <a:rPr lang="ru-RU" dirty="0"/>
              <a:t> </a:t>
            </a:r>
            <a:r>
              <a:rPr lang="ru-RU" dirty="0" err="1"/>
              <a:t>келесілерді</a:t>
            </a:r>
            <a:r>
              <a:rPr lang="ru-RU" dirty="0"/>
              <a:t> </a:t>
            </a:r>
            <a:r>
              <a:rPr lang="ru-RU" dirty="0" err="1"/>
              <a:t>өзіне</a:t>
            </a:r>
            <a:r>
              <a:rPr lang="ru-RU" dirty="0"/>
              <a:t> </a:t>
            </a:r>
            <a:r>
              <a:rPr lang="ru-RU" dirty="0" err="1"/>
              <a:t>қосып</a:t>
            </a:r>
            <a:r>
              <a:rPr lang="ru-RU" dirty="0"/>
              <a:t> </a:t>
            </a:r>
            <a:r>
              <a:rPr lang="ru-RU" dirty="0" err="1"/>
              <a:t>алады</a:t>
            </a:r>
            <a:r>
              <a:rPr lang="ru-RU" dirty="0" smtClean="0"/>
              <a:t>:</a:t>
            </a:r>
          </a:p>
          <a:p>
            <a:r>
              <a:rPr lang="ru-RU" dirty="0" err="1"/>
              <a:t>Клиентпен</a:t>
            </a:r>
            <a:r>
              <a:rPr lang="ru-RU" dirty="0"/>
              <a:t> </a:t>
            </a:r>
            <a:r>
              <a:rPr lang="ru-RU" dirty="0" err="1"/>
              <a:t>бірінші</a:t>
            </a:r>
            <a:r>
              <a:rPr lang="ru-RU" dirty="0"/>
              <a:t> </a:t>
            </a:r>
            <a:r>
              <a:rPr lang="ru-RU" dirty="0" err="1"/>
              <a:t>кездесуді</a:t>
            </a:r>
            <a:r>
              <a:rPr lang="ru-RU" dirty="0"/>
              <a:t> </a:t>
            </a:r>
            <a:r>
              <a:rPr lang="ru-RU" dirty="0" err="1"/>
              <a:t>талдау</a:t>
            </a:r>
            <a:r>
              <a:rPr lang="ru-RU" dirty="0"/>
              <a:t>;</a:t>
            </a:r>
            <a:br>
              <a:rPr lang="ru-RU" dirty="0"/>
            </a:br>
            <a:endParaRPr lang="ru-RU" dirty="0"/>
          </a:p>
          <a:p>
            <a:r>
              <a:rPr lang="ru-RU" dirty="0"/>
              <a:t/>
            </a:r>
            <a:br>
              <a:rPr lang="ru-RU" dirty="0"/>
            </a:br>
            <a:r>
              <a:rPr lang="ru-RU" dirty="0" err="1"/>
              <a:t>Психологиялық</a:t>
            </a:r>
            <a:r>
              <a:rPr lang="ru-RU" dirty="0"/>
              <a:t> </a:t>
            </a:r>
            <a:r>
              <a:rPr lang="ru-RU" dirty="0" err="1"/>
              <a:t>анамнезді</a:t>
            </a:r>
            <a:r>
              <a:rPr lang="ru-RU" dirty="0"/>
              <a:t> </a:t>
            </a:r>
            <a:r>
              <a:rPr lang="ru-RU" dirty="0" err="1"/>
              <a:t>жинақтау</a:t>
            </a:r>
            <a:r>
              <a:rPr lang="ru-RU" dirty="0"/>
              <a:t>;</a:t>
            </a:r>
            <a:br>
              <a:rPr lang="ru-RU" dirty="0"/>
            </a:br>
            <a:endParaRPr lang="ru-RU" dirty="0"/>
          </a:p>
          <a:p>
            <a:r>
              <a:rPr lang="ru-RU" dirty="0"/>
              <a:t/>
            </a:r>
            <a:br>
              <a:rPr lang="ru-RU" dirty="0"/>
            </a:br>
            <a:r>
              <a:rPr lang="ru-RU" dirty="0"/>
              <a:t>Клиент </a:t>
            </a:r>
            <a:r>
              <a:rPr lang="ru-RU" dirty="0" err="1"/>
              <a:t>проблемасының</a:t>
            </a:r>
            <a:r>
              <a:rPr lang="ru-RU" dirty="0"/>
              <a:t> </a:t>
            </a:r>
            <a:r>
              <a:rPr lang="ru-RU" dirty="0" err="1"/>
              <a:t>бағасы</a:t>
            </a:r>
            <a:r>
              <a:rPr lang="ru-RU" dirty="0"/>
              <a:t>.</a:t>
            </a:r>
          </a:p>
          <a:p>
            <a:endParaRPr lang="ru-RU" dirty="0"/>
          </a:p>
        </p:txBody>
      </p:sp>
    </p:spTree>
    <p:extLst>
      <p:ext uri="{BB962C8B-B14F-4D97-AF65-F5344CB8AC3E}">
        <p14:creationId xmlns:p14="http://schemas.microsoft.com/office/powerpoint/2010/main" val="236198191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b="1" dirty="0" err="1"/>
              <a:t>Кеңес</a:t>
            </a:r>
            <a:r>
              <a:rPr lang="ru-RU" b="1" dirty="0"/>
              <a:t> </a:t>
            </a:r>
            <a:r>
              <a:rPr lang="ru-RU" b="1" dirty="0" err="1"/>
              <a:t>берудегі</a:t>
            </a:r>
            <a:r>
              <a:rPr lang="ru-RU" b="1" dirty="0"/>
              <a:t> </a:t>
            </a:r>
            <a:r>
              <a:rPr lang="ru-RU" b="1" dirty="0" err="1"/>
              <a:t>психологиялық</a:t>
            </a:r>
            <a:r>
              <a:rPr lang="ru-RU" b="1" dirty="0"/>
              <a:t> анамнез</a:t>
            </a:r>
            <a:endParaRPr lang="ru-RU" dirty="0"/>
          </a:p>
        </p:txBody>
      </p:sp>
      <p:sp>
        <p:nvSpPr>
          <p:cNvPr id="3" name="Объект 2"/>
          <p:cNvSpPr>
            <a:spLocks noGrp="1"/>
          </p:cNvSpPr>
          <p:nvPr>
            <p:ph idx="1"/>
          </p:nvPr>
        </p:nvSpPr>
        <p:spPr>
          <a:xfrm>
            <a:off x="1436914" y="2133600"/>
            <a:ext cx="10067698" cy="3777622"/>
          </a:xfrm>
        </p:spPr>
        <p:txBody>
          <a:bodyPr>
            <a:normAutofit/>
          </a:bodyPr>
          <a:lstStyle/>
          <a:p>
            <a:pPr algn="just"/>
            <a:r>
              <a:rPr lang="ru-RU" dirty="0"/>
              <a:t/>
            </a:r>
            <a:br>
              <a:rPr lang="ru-RU" dirty="0"/>
            </a:br>
            <a:r>
              <a:rPr lang="ru-RU" sz="2800" dirty="0" err="1" smtClean="0">
                <a:solidFill>
                  <a:srgbClr val="FF0000"/>
                </a:solidFill>
              </a:rPr>
              <a:t>Психологиялық</a:t>
            </a:r>
            <a:r>
              <a:rPr lang="ru-RU" sz="2800" dirty="0" smtClean="0">
                <a:solidFill>
                  <a:srgbClr val="FF0000"/>
                </a:solidFill>
              </a:rPr>
              <a:t> </a:t>
            </a:r>
            <a:r>
              <a:rPr lang="ru-RU" sz="2800" dirty="0" err="1">
                <a:solidFill>
                  <a:srgbClr val="FF0000"/>
                </a:solidFill>
              </a:rPr>
              <a:t>кеңес</a:t>
            </a:r>
            <a:r>
              <a:rPr lang="ru-RU" sz="2800" dirty="0">
                <a:solidFill>
                  <a:srgbClr val="FF0000"/>
                </a:solidFill>
              </a:rPr>
              <a:t> </a:t>
            </a:r>
            <a:r>
              <a:rPr lang="ru-RU" sz="2800" dirty="0" err="1">
                <a:solidFill>
                  <a:srgbClr val="FF0000"/>
                </a:solidFill>
              </a:rPr>
              <a:t>берудегі</a:t>
            </a:r>
            <a:r>
              <a:rPr lang="ru-RU" sz="2800" dirty="0">
                <a:solidFill>
                  <a:srgbClr val="FF0000"/>
                </a:solidFill>
              </a:rPr>
              <a:t> </a:t>
            </a:r>
            <a:r>
              <a:rPr lang="ru-RU" sz="2800" dirty="0" err="1">
                <a:solidFill>
                  <a:srgbClr val="FF0000"/>
                </a:solidFill>
              </a:rPr>
              <a:t>психологиялық</a:t>
            </a:r>
            <a:r>
              <a:rPr lang="ru-RU" sz="2800" dirty="0">
                <a:solidFill>
                  <a:srgbClr val="FF0000"/>
                </a:solidFill>
              </a:rPr>
              <a:t> анамнез </a:t>
            </a:r>
            <a:r>
              <a:rPr lang="ru-RU" sz="2800" dirty="0" err="1">
                <a:solidFill>
                  <a:srgbClr val="FF0000"/>
                </a:solidFill>
              </a:rPr>
              <a:t>деп</a:t>
            </a:r>
            <a:r>
              <a:rPr lang="ru-RU" sz="2800" dirty="0">
                <a:solidFill>
                  <a:srgbClr val="FF0000"/>
                </a:solidFill>
              </a:rPr>
              <a:t> </a:t>
            </a:r>
            <a:r>
              <a:rPr lang="ru-RU" sz="2800" dirty="0"/>
              <a:t>– клиент </a:t>
            </a:r>
            <a:r>
              <a:rPr lang="ru-RU" sz="2800" dirty="0" err="1"/>
              <a:t>және</a:t>
            </a:r>
            <a:r>
              <a:rPr lang="ru-RU" sz="2800" dirty="0"/>
              <a:t> </a:t>
            </a:r>
            <a:r>
              <a:rPr lang="ru-RU" sz="2800" dirty="0" err="1"/>
              <a:t>оның</a:t>
            </a:r>
            <a:r>
              <a:rPr lang="ru-RU" sz="2800" dirty="0"/>
              <a:t> </a:t>
            </a:r>
            <a:r>
              <a:rPr lang="ru-RU" sz="2800" dirty="0" err="1"/>
              <a:t>проблемалары</a:t>
            </a:r>
            <a:r>
              <a:rPr lang="ru-RU" sz="2800" dirty="0"/>
              <a:t> </a:t>
            </a:r>
            <a:r>
              <a:rPr lang="ru-RU" sz="2800" dirty="0" err="1"/>
              <a:t>туралы</a:t>
            </a:r>
            <a:r>
              <a:rPr lang="ru-RU" sz="2800" dirty="0"/>
              <a:t> </a:t>
            </a:r>
            <a:r>
              <a:rPr lang="ru-RU" sz="2800" dirty="0" err="1"/>
              <a:t>кең</a:t>
            </a:r>
            <a:r>
              <a:rPr lang="ru-RU" sz="2800" dirty="0"/>
              <a:t> </a:t>
            </a:r>
            <a:r>
              <a:rPr lang="ru-RU" sz="2800" dirty="0" err="1"/>
              <a:t>көлемдегі</a:t>
            </a:r>
            <a:r>
              <a:rPr lang="ru-RU" sz="2800" dirty="0"/>
              <a:t> </a:t>
            </a:r>
            <a:r>
              <a:rPr lang="ru-RU" sz="2800" dirty="0" err="1"/>
              <a:t>ақпарат</a:t>
            </a:r>
            <a:r>
              <a:rPr lang="ru-RU" sz="2800" dirty="0"/>
              <a:t> </a:t>
            </a:r>
            <a:r>
              <a:rPr lang="ru-RU" sz="2800" dirty="0" err="1"/>
              <a:t>алуды</a:t>
            </a:r>
            <a:r>
              <a:rPr lang="ru-RU" sz="2800" dirty="0"/>
              <a:t> </a:t>
            </a:r>
            <a:r>
              <a:rPr lang="ru-RU" sz="2800" dirty="0" err="1"/>
              <a:t>айтады</a:t>
            </a:r>
            <a:r>
              <a:rPr lang="ru-RU" sz="2800" dirty="0"/>
              <a:t>. </a:t>
            </a:r>
            <a:r>
              <a:rPr lang="ru-RU" sz="2800" dirty="0" err="1"/>
              <a:t>Анамнезді</a:t>
            </a:r>
            <a:r>
              <a:rPr lang="ru-RU" sz="2800" dirty="0"/>
              <a:t> </a:t>
            </a:r>
            <a:r>
              <a:rPr lang="ru-RU" sz="2800" dirty="0" err="1"/>
              <a:t>жинау</a:t>
            </a:r>
            <a:r>
              <a:rPr lang="ru-RU" sz="2800" dirty="0"/>
              <a:t> </a:t>
            </a:r>
            <a:r>
              <a:rPr lang="ru-RU" sz="2800" dirty="0" err="1"/>
              <a:t>кеңес</a:t>
            </a:r>
            <a:r>
              <a:rPr lang="ru-RU" sz="2800" dirty="0"/>
              <a:t> беру </a:t>
            </a:r>
            <a:r>
              <a:rPr lang="ru-RU" sz="2800" dirty="0" err="1"/>
              <a:t>процесінде</a:t>
            </a:r>
            <a:r>
              <a:rPr lang="ru-RU" sz="2800" dirty="0"/>
              <a:t> </a:t>
            </a:r>
            <a:r>
              <a:rPr lang="ru-RU" sz="2800" dirty="0" err="1"/>
              <a:t>жүзеге</a:t>
            </a:r>
            <a:r>
              <a:rPr lang="ru-RU" sz="2800" dirty="0"/>
              <a:t> </a:t>
            </a:r>
            <a:r>
              <a:rPr lang="ru-RU" sz="2800" dirty="0" err="1"/>
              <a:t>асады</a:t>
            </a:r>
            <a:r>
              <a:rPr lang="ru-RU" sz="2800" dirty="0"/>
              <a:t> </a:t>
            </a:r>
            <a:r>
              <a:rPr lang="ru-RU" sz="2800" dirty="0" err="1"/>
              <a:t>және</a:t>
            </a:r>
            <a:r>
              <a:rPr lang="ru-RU" sz="2800" dirty="0"/>
              <a:t> </a:t>
            </a:r>
            <a:r>
              <a:rPr lang="ru-RU" sz="2800" dirty="0" err="1"/>
              <a:t>кеңес</a:t>
            </a:r>
            <a:r>
              <a:rPr lang="ru-RU" sz="2800" dirty="0"/>
              <a:t> </a:t>
            </a:r>
            <a:r>
              <a:rPr lang="ru-RU" sz="2800" dirty="0" err="1"/>
              <a:t>берушіге</a:t>
            </a:r>
            <a:r>
              <a:rPr lang="ru-RU" sz="2800" dirty="0"/>
              <a:t> </a:t>
            </a:r>
            <a:r>
              <a:rPr lang="ru-RU" sz="2800" dirty="0" err="1"/>
              <a:t>клиенттің</a:t>
            </a:r>
            <a:r>
              <a:rPr lang="ru-RU" sz="2800" dirty="0"/>
              <a:t> </a:t>
            </a:r>
            <a:r>
              <a:rPr lang="ru-RU" sz="2800" dirty="0" err="1"/>
              <a:t>тұлғасының</a:t>
            </a:r>
            <a:r>
              <a:rPr lang="ru-RU" sz="2800" dirty="0"/>
              <a:t> «</a:t>
            </a:r>
            <a:r>
              <a:rPr lang="ru-RU" sz="2800" dirty="0" err="1"/>
              <a:t>портретін</a:t>
            </a:r>
            <a:r>
              <a:rPr lang="ru-RU" sz="2800" dirty="0"/>
              <a:t>» </a:t>
            </a:r>
            <a:r>
              <a:rPr lang="ru-RU" sz="2800" dirty="0" err="1"/>
              <a:t>құруға</a:t>
            </a:r>
            <a:r>
              <a:rPr lang="ru-RU" sz="2800" dirty="0"/>
              <a:t> </a:t>
            </a:r>
            <a:r>
              <a:rPr lang="ru-RU" sz="2800" dirty="0" err="1"/>
              <a:t>көмек</a:t>
            </a:r>
            <a:r>
              <a:rPr lang="ru-RU" sz="2800" dirty="0"/>
              <a:t> </a:t>
            </a:r>
            <a:r>
              <a:rPr lang="ru-RU" sz="2800" dirty="0" err="1"/>
              <a:t>береді.Клиент</a:t>
            </a:r>
            <a:r>
              <a:rPr lang="ru-RU" sz="2800" dirty="0"/>
              <a:t> </a:t>
            </a:r>
            <a:r>
              <a:rPr lang="ru-RU" sz="2800" dirty="0" err="1"/>
              <a:t>туралы</a:t>
            </a:r>
            <a:r>
              <a:rPr lang="ru-RU" sz="2800" dirty="0"/>
              <a:t> </a:t>
            </a:r>
            <a:r>
              <a:rPr lang="ru-RU" sz="2800" dirty="0" err="1"/>
              <a:t>ақпаратты</a:t>
            </a:r>
            <a:r>
              <a:rPr lang="ru-RU" sz="2800" dirty="0"/>
              <a:t> 3 </a:t>
            </a:r>
            <a:r>
              <a:rPr lang="ru-RU" sz="2800" dirty="0" err="1"/>
              <a:t>бөлікте</a:t>
            </a:r>
            <a:r>
              <a:rPr lang="ru-RU" sz="2800" dirty="0"/>
              <a:t> </a:t>
            </a:r>
            <a:r>
              <a:rPr lang="ru-RU" sz="2800" dirty="0" err="1"/>
              <a:t>қарастырады</a:t>
            </a:r>
            <a:r>
              <a:rPr lang="ru-RU" dirty="0"/>
              <a:t>:</a:t>
            </a:r>
          </a:p>
          <a:p>
            <a:endParaRPr lang="ru-RU" dirty="0"/>
          </a:p>
        </p:txBody>
      </p:sp>
    </p:spTree>
    <p:extLst>
      <p:ext uri="{BB962C8B-B14F-4D97-AF65-F5344CB8AC3E}">
        <p14:creationId xmlns:p14="http://schemas.microsoft.com/office/powerpoint/2010/main" val="49565241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рямоугольник 2"/>
          <p:cNvSpPr/>
          <p:nvPr/>
        </p:nvSpPr>
        <p:spPr>
          <a:xfrm>
            <a:off x="149290" y="0"/>
            <a:ext cx="12042710" cy="7109960"/>
          </a:xfrm>
          <a:prstGeom prst="rect">
            <a:avLst/>
          </a:prstGeom>
        </p:spPr>
        <p:txBody>
          <a:bodyPr wrap="square">
            <a:spAutoFit/>
          </a:bodyPr>
          <a:lstStyle/>
          <a:p>
            <a:pPr marL="342900" lvl="0" indent="-342900">
              <a:lnSpc>
                <a:spcPct val="107000"/>
              </a:lnSpc>
              <a:spcAft>
                <a:spcPts val="0"/>
              </a:spcAft>
              <a:buSzPts val="1000"/>
              <a:buFont typeface="Symbol" panose="05050102010706020507" pitchFamily="18" charset="2"/>
              <a:buChar char=""/>
              <a:tabLst>
                <a:tab pos="457200" algn="l"/>
              </a:tabLst>
            </a:pPr>
            <a:r>
              <a:rPr lang="ru-RU" sz="16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демографиялық</a:t>
            </a:r>
            <a:r>
              <a:rPr lang="ru-RU" sz="16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16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ақпарат</a:t>
            </a:r>
            <a:r>
              <a:rPr lang="ru-RU" sz="16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endParaRPr lang="ru-RU" sz="1600" dirty="0">
              <a:solidFill>
                <a:srgbClr val="000000"/>
              </a:solidFill>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0"/>
              </a:spcAft>
              <a:buSzPts val="1000"/>
              <a:buFont typeface="Symbol" panose="05050102010706020507" pitchFamily="18" charset="2"/>
              <a:buChar char=""/>
              <a:tabLst>
                <a:tab pos="457200" algn="l"/>
              </a:tabLst>
            </a:pPr>
            <a:r>
              <a:rPr lang="ru-RU" sz="16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r>
            <a:br>
              <a:rPr lang="ru-RU" sz="16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br>
            <a:r>
              <a:rPr lang="ru-RU" sz="16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жасы</a:t>
            </a:r>
            <a:endParaRPr lang="ru-RU" sz="1600" dirty="0">
              <a:solidFill>
                <a:srgbClr val="000000"/>
              </a:solidFill>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0"/>
              </a:spcAft>
              <a:buSzPts val="1000"/>
              <a:buFont typeface="Symbol" panose="05050102010706020507" pitchFamily="18" charset="2"/>
              <a:buChar char=""/>
              <a:tabLst>
                <a:tab pos="457200" algn="l"/>
              </a:tabLst>
            </a:pPr>
            <a:r>
              <a:rPr lang="ru-RU" sz="16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r>
            <a:br>
              <a:rPr lang="ru-RU" sz="16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br>
            <a:r>
              <a:rPr lang="ru-RU" sz="16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жынысы</a:t>
            </a:r>
            <a:endParaRPr lang="ru-RU" sz="1600" dirty="0">
              <a:solidFill>
                <a:srgbClr val="000000"/>
              </a:solidFill>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0"/>
              </a:spcAft>
              <a:buSzPts val="1000"/>
              <a:buFont typeface="Symbol" panose="05050102010706020507" pitchFamily="18" charset="2"/>
              <a:buChar char=""/>
              <a:tabLst>
                <a:tab pos="457200" algn="l"/>
              </a:tabLst>
            </a:pPr>
            <a:r>
              <a:rPr lang="ru-RU" sz="16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r>
            <a:br>
              <a:rPr lang="ru-RU" sz="16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br>
            <a:r>
              <a:rPr lang="ru-RU" sz="16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отбасы</a:t>
            </a:r>
            <a:r>
              <a:rPr lang="ru-RU" sz="16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16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жағдайы</a:t>
            </a:r>
            <a:endParaRPr lang="ru-RU" sz="1600" dirty="0">
              <a:solidFill>
                <a:srgbClr val="000000"/>
              </a:solidFill>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0"/>
              </a:spcAft>
              <a:buSzPts val="1000"/>
              <a:buFont typeface="Symbol" panose="05050102010706020507" pitchFamily="18" charset="2"/>
              <a:buChar char=""/>
              <a:tabLst>
                <a:tab pos="457200" algn="l"/>
              </a:tabLst>
            </a:pPr>
            <a:r>
              <a:rPr lang="ru-RU" sz="16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r>
            <a:br>
              <a:rPr lang="ru-RU" sz="16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br>
            <a:r>
              <a:rPr lang="ru-RU" sz="16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мамандығы</a:t>
            </a:r>
            <a:endParaRPr lang="ru-RU" sz="1600" dirty="0">
              <a:solidFill>
                <a:srgbClr val="000000"/>
              </a:solidFill>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0"/>
              </a:spcAft>
              <a:buSzPts val="1000"/>
              <a:buFont typeface="Symbol" panose="05050102010706020507" pitchFamily="18" charset="2"/>
              <a:buChar char=""/>
              <a:tabLst>
                <a:tab pos="457200" algn="l"/>
              </a:tabLst>
            </a:pPr>
            <a:r>
              <a:rPr lang="ru-RU" sz="16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r>
            <a:br>
              <a:rPr lang="ru-RU" sz="16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br>
            <a:r>
              <a:rPr lang="ru-RU" sz="16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білімі</a:t>
            </a:r>
            <a:r>
              <a:rPr lang="ru-RU" sz="16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endParaRPr lang="ru-RU" sz="1600" dirty="0">
              <a:solidFill>
                <a:srgbClr val="000000"/>
              </a:solidFill>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0"/>
              </a:spcAft>
              <a:buSzPts val="1000"/>
              <a:buFont typeface="Symbol" panose="05050102010706020507" pitchFamily="18" charset="2"/>
              <a:buChar char=""/>
              <a:tabLst>
                <a:tab pos="457200" algn="l"/>
              </a:tabLst>
            </a:pPr>
            <a:r>
              <a:rPr lang="ru-RU" sz="16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r>
            <a:br>
              <a:rPr lang="ru-RU" sz="16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br>
            <a:r>
              <a:rPr lang="ru-RU" sz="16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Өзекті</a:t>
            </a:r>
            <a:r>
              <a:rPr lang="ru-RU" sz="16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16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проблемалары</a:t>
            </a:r>
            <a:r>
              <a:rPr lang="ru-RU" sz="16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мен </a:t>
            </a:r>
            <a:r>
              <a:rPr lang="ru-RU" sz="16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кемістіктері</a:t>
            </a:r>
            <a:r>
              <a:rPr lang="ru-RU" sz="16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endParaRPr lang="ru-RU" sz="1600" dirty="0">
              <a:solidFill>
                <a:srgbClr val="000000"/>
              </a:solidFill>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0"/>
              </a:spcAft>
              <a:buSzPts val="1000"/>
              <a:buFont typeface="Symbol" panose="05050102010706020507" pitchFamily="18" charset="2"/>
              <a:buChar char=""/>
              <a:tabLst>
                <a:tab pos="457200" algn="l"/>
              </a:tabLst>
            </a:pPr>
            <a:r>
              <a:rPr lang="ru-RU" sz="16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r>
            <a:br>
              <a:rPr lang="ru-RU" sz="16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br>
            <a:r>
              <a:rPr lang="ru-RU" sz="16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кемістіктер</a:t>
            </a:r>
            <a:r>
              <a:rPr lang="ru-RU" sz="16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16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пайда</a:t>
            </a:r>
            <a:r>
              <a:rPr lang="ru-RU" sz="16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болу </a:t>
            </a:r>
            <a:r>
              <a:rPr lang="ru-RU" sz="16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уақыты</a:t>
            </a:r>
            <a:endParaRPr lang="ru-RU" sz="1600" dirty="0">
              <a:solidFill>
                <a:srgbClr val="000000"/>
              </a:solidFill>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0"/>
              </a:spcAft>
              <a:buSzPts val="1000"/>
              <a:buFont typeface="Symbol" panose="05050102010706020507" pitchFamily="18" charset="2"/>
              <a:buChar char=""/>
              <a:tabLst>
                <a:tab pos="457200" algn="l"/>
              </a:tabLst>
            </a:pPr>
            <a:r>
              <a:rPr lang="ru-RU" sz="16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r>
            <a:br>
              <a:rPr lang="ru-RU" sz="16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br>
            <a:r>
              <a:rPr lang="ru-RU" sz="16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кемістіктер</a:t>
            </a:r>
            <a:r>
              <a:rPr lang="ru-RU" sz="16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16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пайда</a:t>
            </a:r>
            <a:r>
              <a:rPr lang="ru-RU" sz="16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16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болуға</a:t>
            </a:r>
            <a:r>
              <a:rPr lang="ru-RU" sz="16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16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әсер</a:t>
            </a:r>
            <a:r>
              <a:rPr lang="ru-RU" sz="16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16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еткен</a:t>
            </a:r>
            <a:r>
              <a:rPr lang="ru-RU" sz="16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16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оқиғалар</a:t>
            </a:r>
            <a:endParaRPr lang="ru-RU" sz="1600" dirty="0">
              <a:solidFill>
                <a:srgbClr val="000000"/>
              </a:solidFill>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0"/>
              </a:spcAft>
              <a:buSzPts val="1000"/>
              <a:buFont typeface="Symbol" panose="05050102010706020507" pitchFamily="18" charset="2"/>
              <a:buChar char=""/>
              <a:tabLst>
                <a:tab pos="457200" algn="l"/>
              </a:tabLst>
            </a:pPr>
            <a:r>
              <a:rPr lang="ru-RU" sz="16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r>
            <a:br>
              <a:rPr lang="ru-RU" sz="16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br>
            <a:r>
              <a:rPr lang="ru-RU" sz="16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кемістіктер</a:t>
            </a:r>
            <a:r>
              <a:rPr lang="ru-RU" sz="16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16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салдары</a:t>
            </a:r>
            <a:r>
              <a:rPr lang="ru-RU" sz="16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16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болған</a:t>
            </a:r>
            <a:r>
              <a:rPr lang="ru-RU" sz="16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16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оқиғалар</a:t>
            </a:r>
            <a:endParaRPr lang="ru-RU" sz="1600" dirty="0">
              <a:solidFill>
                <a:srgbClr val="000000"/>
              </a:solidFill>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0"/>
              </a:spcAft>
              <a:buSzPts val="1000"/>
              <a:buFont typeface="Symbol" panose="05050102010706020507" pitchFamily="18" charset="2"/>
              <a:buChar char=""/>
              <a:tabLst>
                <a:tab pos="457200" algn="l"/>
              </a:tabLst>
            </a:pPr>
            <a:r>
              <a:rPr lang="ru-RU" sz="16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r>
            <a:br>
              <a:rPr lang="ru-RU" sz="16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br>
            <a:r>
              <a:rPr lang="ru-RU" sz="16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клиенттің</a:t>
            </a:r>
            <a:r>
              <a:rPr lang="ru-RU" sz="16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16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өз</a:t>
            </a:r>
            <a:r>
              <a:rPr lang="ru-RU" sz="16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16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бетімен</a:t>
            </a:r>
            <a:r>
              <a:rPr lang="ru-RU" sz="16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16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проблемаларды</a:t>
            </a:r>
            <a:r>
              <a:rPr lang="ru-RU" sz="16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16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шешу</a:t>
            </a:r>
            <a:r>
              <a:rPr lang="ru-RU" sz="16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16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әрекеттері</a:t>
            </a:r>
            <a:r>
              <a:rPr lang="ru-RU" sz="16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16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ол</a:t>
            </a:r>
            <a:r>
              <a:rPr lang="ru-RU" sz="16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16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әрекеттің</a:t>
            </a:r>
            <a:r>
              <a:rPr lang="ru-RU" sz="16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16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нәтижелері</a:t>
            </a:r>
            <a:endParaRPr lang="ru-RU" sz="1600" dirty="0">
              <a:solidFill>
                <a:srgbClr val="000000"/>
              </a:solidFill>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0"/>
              </a:spcAft>
              <a:buSzPts val="1000"/>
              <a:buFont typeface="Symbol" panose="05050102010706020507" pitchFamily="18" charset="2"/>
              <a:buChar char=""/>
              <a:tabLst>
                <a:tab pos="457200" algn="l"/>
              </a:tabLst>
            </a:pPr>
            <a:r>
              <a:rPr lang="ru-RU" sz="16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r>
            <a:br>
              <a:rPr lang="ru-RU" sz="16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br>
            <a:r>
              <a:rPr lang="ru-RU" sz="16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өзге</a:t>
            </a:r>
            <a:r>
              <a:rPr lang="ru-RU" sz="16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16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мамандарға</a:t>
            </a:r>
            <a:r>
              <a:rPr lang="ru-RU" sz="16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16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көмек</a:t>
            </a:r>
            <a:r>
              <a:rPr lang="ru-RU" sz="16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16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сұрау</a:t>
            </a:r>
            <a:r>
              <a:rPr lang="ru-RU" sz="16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16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жағдайлары</a:t>
            </a:r>
            <a:r>
              <a:rPr lang="ru-RU" sz="16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16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егер</a:t>
            </a:r>
            <a:r>
              <a:rPr lang="ru-RU" sz="16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16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орын</a:t>
            </a:r>
            <a:r>
              <a:rPr lang="ru-RU" sz="16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16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алса</a:t>
            </a:r>
            <a:r>
              <a:rPr lang="ru-RU" sz="16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endParaRPr lang="ru-RU" sz="1600" dirty="0">
              <a:solidFill>
                <a:srgbClr val="000000"/>
              </a:solidFill>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0"/>
              </a:spcAft>
              <a:buSzPts val="1000"/>
              <a:buFont typeface="Symbol" panose="05050102010706020507" pitchFamily="18" charset="2"/>
              <a:buChar char=""/>
              <a:tabLst>
                <a:tab pos="457200" algn="l"/>
              </a:tabLst>
            </a:pPr>
            <a:r>
              <a:rPr lang="ru-RU" sz="16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r>
            <a:br>
              <a:rPr lang="ru-RU" sz="16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br>
            <a:r>
              <a:rPr lang="ru-RU" sz="16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анамнез /</a:t>
            </a:r>
            <a:r>
              <a:rPr lang="ru-RU" sz="16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ішкіліктік</a:t>
            </a:r>
            <a:r>
              <a:rPr lang="ru-RU" sz="16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16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есірткі</a:t>
            </a:r>
            <a:r>
              <a:rPr lang="ru-RU" sz="16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16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қолдану</a:t>
            </a:r>
            <a:r>
              <a:rPr lang="ru-RU" sz="16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16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ата-ана</a:t>
            </a:r>
            <a:r>
              <a:rPr lang="ru-RU" sz="16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16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туыстарда</a:t>
            </a:r>
            <a:r>
              <a:rPr lang="ru-RU" sz="16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бар </a:t>
            </a:r>
            <a:r>
              <a:rPr lang="ru-RU" sz="16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психологиялық</a:t>
            </a:r>
            <a:r>
              <a:rPr lang="ru-RU" sz="16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16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кемістіктер</a:t>
            </a:r>
            <a:r>
              <a:rPr lang="ru-RU" sz="16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endParaRPr lang="ru-RU" sz="1600" dirty="0">
              <a:solidFill>
                <a:srgbClr val="000000"/>
              </a:solidFill>
              <a:latin typeface="Calibri" panose="020F0502020204030204" pitchFamily="34" charset="0"/>
              <a:ea typeface="Calibri" panose="020F0502020204030204" pitchFamily="34" charset="0"/>
              <a:cs typeface="Times New Roman" panose="02020603050405020304" pitchFamily="18" charset="0"/>
            </a:endParaRPr>
          </a:p>
          <a:p>
            <a:r>
              <a:rPr lang="ru-RU" sz="1400" dirty="0">
                <a:solidFill>
                  <a:srgbClr val="000000"/>
                </a:solidFill>
                <a:latin typeface="Times New Roman" panose="02020603050405020304" pitchFamily="18" charset="0"/>
                <a:ea typeface="Times New Roman" panose="02020603050405020304" pitchFamily="18" charset="0"/>
              </a:rPr>
              <a:t/>
            </a:r>
            <a:br>
              <a:rPr lang="ru-RU" sz="1400" dirty="0">
                <a:solidFill>
                  <a:srgbClr val="000000"/>
                </a:solidFill>
                <a:latin typeface="Times New Roman" panose="02020603050405020304" pitchFamily="18" charset="0"/>
                <a:ea typeface="Times New Roman" panose="02020603050405020304" pitchFamily="18" charset="0"/>
              </a:rPr>
            </a:br>
            <a:endParaRPr lang="ru-RU" sz="1400" dirty="0"/>
          </a:p>
        </p:txBody>
      </p:sp>
    </p:spTree>
    <p:extLst>
      <p:ext uri="{BB962C8B-B14F-4D97-AF65-F5344CB8AC3E}">
        <p14:creationId xmlns:p14="http://schemas.microsoft.com/office/powerpoint/2010/main" val="3820423450"/>
      </p:ext>
    </p:extLst>
  </p:cSld>
  <p:clrMapOvr>
    <a:masterClrMapping/>
  </p:clrMapOvr>
</p:sld>
</file>

<file path=ppt/theme/theme1.xml><?xml version="1.0" encoding="utf-8"?>
<a:theme xmlns:a="http://schemas.openxmlformats.org/drawingml/2006/main" name="Легкий дым">
  <a:themeElements>
    <a:clrScheme name="Легкий дым">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Легкий дым">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Легкий дым">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72</TotalTime>
  <Words>760</Words>
  <Application>Microsoft Office PowerPoint</Application>
  <PresentationFormat>Широкоэкранный</PresentationFormat>
  <Paragraphs>94</Paragraphs>
  <Slides>16</Slides>
  <Notes>0</Notes>
  <HiddenSlides>0</HiddenSlides>
  <MMClips>0</MMClips>
  <ScaleCrop>false</ScaleCrop>
  <HeadingPairs>
    <vt:vector size="6" baseType="variant">
      <vt:variant>
        <vt:lpstr>Использованные шрифты</vt:lpstr>
      </vt:variant>
      <vt:variant>
        <vt:i4>6</vt:i4>
      </vt:variant>
      <vt:variant>
        <vt:lpstr>Тема</vt:lpstr>
      </vt:variant>
      <vt:variant>
        <vt:i4>1</vt:i4>
      </vt:variant>
      <vt:variant>
        <vt:lpstr>Заголовки слайдов</vt:lpstr>
      </vt:variant>
      <vt:variant>
        <vt:i4>16</vt:i4>
      </vt:variant>
    </vt:vector>
  </HeadingPairs>
  <TitlesOfParts>
    <vt:vector size="23" baseType="lpstr">
      <vt:lpstr>Arial</vt:lpstr>
      <vt:lpstr>Calibri</vt:lpstr>
      <vt:lpstr>Century Gothic</vt:lpstr>
      <vt:lpstr>Symbol</vt:lpstr>
      <vt:lpstr>Times New Roman</vt:lpstr>
      <vt:lpstr>Wingdings 3</vt:lpstr>
      <vt:lpstr>Легкий дым</vt:lpstr>
      <vt:lpstr>Лекция-2</vt:lpstr>
      <vt:lpstr>Кеңес берушіге қойылатын жалпы талаптар. </vt:lpstr>
      <vt:lpstr>Презентация PowerPoint</vt:lpstr>
      <vt:lpstr>Презентация PowerPoint</vt:lpstr>
      <vt:lpstr>Кеңес берудің сыртқы жағдайларына қойылатын талаптар.</vt:lpstr>
      <vt:lpstr>Кеңес беру уақытын ұйымдастыру талаптары</vt:lpstr>
      <vt:lpstr>Психологиялық кеңес беру процесі</vt:lpstr>
      <vt:lpstr>Кеңес берудегі психологиялық анамнез</vt:lpstr>
      <vt:lpstr>Презентация PowerPoint</vt:lpstr>
      <vt:lpstr>Презентация PowerPoint</vt:lpstr>
      <vt:lpstr>Психологиялық анамнез жинаудың келесі тәсілдері бар:</vt:lpstr>
      <vt:lpstr>Терапевтикалық клиенттің эмоционалды компоненттері</vt:lpstr>
      <vt:lpstr>Презентация PowerPoint</vt:lpstr>
      <vt:lpstr>Презентация PowerPoint</vt:lpstr>
      <vt:lpstr>Презентация PowerPoint</vt:lpstr>
      <vt:lpstr>Клиентке эмпатияны білдіру тәсілдері:  </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Лекция-2</dc:title>
  <dc:creator>Учетная запись Майкрософт</dc:creator>
  <cp:lastModifiedBy>Учетная запись Майкрософт</cp:lastModifiedBy>
  <cp:revision>7</cp:revision>
  <dcterms:created xsi:type="dcterms:W3CDTF">2022-01-22T15:24:58Z</dcterms:created>
  <dcterms:modified xsi:type="dcterms:W3CDTF">2022-01-30T14:27:13Z</dcterms:modified>
</cp:coreProperties>
</file>